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1"/>
  </p:notesMasterIdLst>
  <p:sldIdLst>
    <p:sldId id="256" r:id="rId2"/>
    <p:sldId id="299" r:id="rId3"/>
    <p:sldId id="290" r:id="rId4"/>
    <p:sldId id="288" r:id="rId5"/>
    <p:sldId id="292" r:id="rId6"/>
    <p:sldId id="294" r:id="rId7"/>
    <p:sldId id="295" r:id="rId8"/>
    <p:sldId id="296" r:id="rId9"/>
    <p:sldId id="297" r:id="rId10"/>
    <p:sldId id="298" r:id="rId11"/>
    <p:sldId id="303" r:id="rId12"/>
    <p:sldId id="300" r:id="rId13"/>
    <p:sldId id="258" r:id="rId14"/>
    <p:sldId id="259" r:id="rId15"/>
    <p:sldId id="261" r:id="rId16"/>
    <p:sldId id="263" r:id="rId17"/>
    <p:sldId id="283" r:id="rId18"/>
    <p:sldId id="285" r:id="rId19"/>
    <p:sldId id="265" r:id="rId20"/>
    <p:sldId id="304" r:id="rId21"/>
    <p:sldId id="305" r:id="rId22"/>
    <p:sldId id="306" r:id="rId23"/>
    <p:sldId id="301" r:id="rId24"/>
    <p:sldId id="302" r:id="rId25"/>
    <p:sldId id="269" r:id="rId26"/>
    <p:sldId id="270" r:id="rId27"/>
    <p:sldId id="274" r:id="rId28"/>
    <p:sldId id="275" r:id="rId29"/>
    <p:sldId id="276"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2DE9"/>
    <a:srgbClr val="00B050"/>
    <a:srgbClr val="053B08"/>
    <a:srgbClr val="34EE3D"/>
    <a:srgbClr val="0C063A"/>
    <a:srgbClr val="3A0706"/>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7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234"/>
    </p:cViewPr>
  </p:sorterViewPr>
  <p:notesViewPr>
    <p:cSldViewPr>
      <p:cViewPr varScale="1">
        <p:scale>
          <a:sx n="57" d="100"/>
          <a:sy n="57" d="100"/>
        </p:scale>
        <p:origin x="-1794"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40E3F8F-5B1A-42C9-A767-9E325EBE0C1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023E61AD-9F90-43EC-BAB7-A08DD2B40269}" type="slidenum">
              <a:rPr lang="en-US"/>
              <a:pPr/>
              <a:t>26</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72538" cy="6858000"/>
            <a:chOff x="0" y="0"/>
            <a:chExt cx="5589" cy="4320"/>
          </a:xfrm>
        </p:grpSpPr>
        <p:sp>
          <p:nvSpPr>
            <p:cNvPr id="5" name="Rectangle 3" descr="Stationery"/>
            <p:cNvSpPr>
              <a:spLocks noChangeArrowheads="1"/>
            </p:cNvSpPr>
            <p:nvPr/>
          </p:nvSpPr>
          <p:spPr bwMode="white">
            <a:xfrm>
              <a:off x="336" y="150"/>
              <a:ext cx="5253" cy="4026"/>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endParaRPr lang="en-US"/>
            </a:p>
          </p:txBody>
        </p:sp>
        <p:pic>
          <p:nvPicPr>
            <p:cNvPr id="6" name="Picture 4" descr="A:\minispir.GIF"/>
            <p:cNvPicPr>
              <a:picLocks noChangeAspect="1" noChangeArrowheads="1"/>
            </p:cNvPicPr>
            <p:nvPr/>
          </p:nvPicPr>
          <p:blipFill>
            <a:blip r:embed="rId3" cstate="print"/>
            <a:srcRect/>
            <a:stretch>
              <a:fillRect/>
            </a:stretch>
          </p:blipFill>
          <p:spPr bwMode="ltGray">
            <a:xfrm>
              <a:off x="0" y="0"/>
              <a:ext cx="670" cy="4320"/>
            </a:xfrm>
            <a:prstGeom prst="rect">
              <a:avLst/>
            </a:prstGeom>
            <a:noFill/>
            <a:ln w="9525">
              <a:noFill/>
              <a:miter lim="800000"/>
              <a:headEnd/>
              <a:tailEnd/>
            </a:ln>
          </p:spPr>
        </p:pic>
      </p:grpSp>
      <p:sp>
        <p:nvSpPr>
          <p:cNvPr id="4101" name="Rectangle 5"/>
          <p:cNvSpPr>
            <a:spLocks noGrp="1" noChangeArrowheads="1"/>
          </p:cNvSpPr>
          <p:nvPr>
            <p:ph type="ctrTitle"/>
          </p:nvPr>
        </p:nvSpPr>
        <p:spPr>
          <a:xfrm>
            <a:off x="962025" y="1925638"/>
            <a:ext cx="7772400" cy="1143000"/>
          </a:xfrm>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a:defRPr/>
            </a:lvl1pPr>
          </a:lstStyle>
          <a:p>
            <a:pPr lvl="0"/>
            <a:r>
              <a:rPr lang="en-US" noProof="0" smtClean="0"/>
              <a:t>Click to edit Master title style</a:t>
            </a:r>
          </a:p>
        </p:txBody>
      </p:sp>
      <p:sp>
        <p:nvSpPr>
          <p:cNvPr id="4102" name="Rectangle 6"/>
          <p:cNvSpPr>
            <a:spLocks noGrp="1" noChangeArrowheads="1"/>
          </p:cNvSpPr>
          <p:nvPr>
            <p:ph type="subTitle" idx="1"/>
          </p:nvPr>
        </p:nvSpPr>
        <p:spPr>
          <a:xfrm>
            <a:off x="1647825" y="3738563"/>
            <a:ext cx="6400800" cy="1752600"/>
          </a:xfrm>
        </p:spPr>
        <p:txBody>
          <a:bodyPr/>
          <a:lstStyle>
            <a:lvl1pPr marL="0" indent="0" algn="ctr">
              <a:buFont typeface="Monotype Sorts" pitchFamily="2" charset="2"/>
              <a:buNone/>
              <a:defRPr>
                <a:solidFill>
                  <a:schemeClr val="bg2"/>
                </a:solidFill>
              </a:defRPr>
            </a:lvl1pPr>
          </a:lstStyle>
          <a:p>
            <a:pPr lvl="0"/>
            <a:r>
              <a:rPr lang="en-US" noProof="0" smtClean="0"/>
              <a:t>Click to edit Master subtitle style</a:t>
            </a:r>
          </a:p>
        </p:txBody>
      </p:sp>
      <p:sp>
        <p:nvSpPr>
          <p:cNvPr id="7" name="Rectangle 7"/>
          <p:cNvSpPr>
            <a:spLocks noGrp="1" noChangeArrowheads="1"/>
          </p:cNvSpPr>
          <p:nvPr>
            <p:ph type="dt" sz="half" idx="10"/>
          </p:nvPr>
        </p:nvSpPr>
        <p:spPr>
          <a:xfrm>
            <a:off x="962025" y="6100763"/>
            <a:ext cx="19050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mtClean="0">
                <a:solidFill>
                  <a:srgbClr val="A08366"/>
                </a:solidFill>
              </a:defRPr>
            </a:lvl1pPr>
          </a:lstStyle>
          <a:p>
            <a:pPr>
              <a:defRPr/>
            </a:pPr>
            <a:endParaRPr lang="en-US"/>
          </a:p>
        </p:txBody>
      </p:sp>
      <p:sp>
        <p:nvSpPr>
          <p:cNvPr id="8" name="Rectangle 8"/>
          <p:cNvSpPr>
            <a:spLocks noGrp="1" noChangeArrowheads="1"/>
          </p:cNvSpPr>
          <p:nvPr>
            <p:ph type="ftr" sz="quarter" idx="11"/>
          </p:nvPr>
        </p:nvSpPr>
        <p:spPr>
          <a:xfrm>
            <a:off x="3400425" y="6100763"/>
            <a:ext cx="28956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mtClean="0">
                <a:solidFill>
                  <a:srgbClr val="A08366"/>
                </a:solidFill>
              </a:defRPr>
            </a:lvl1pPr>
          </a:lstStyle>
          <a:p>
            <a:pPr>
              <a:defRPr/>
            </a:pPr>
            <a:endParaRPr lang="en-US"/>
          </a:p>
        </p:txBody>
      </p:sp>
      <p:sp>
        <p:nvSpPr>
          <p:cNvPr id="9" name="Rectangle 9"/>
          <p:cNvSpPr>
            <a:spLocks noGrp="1" noChangeArrowheads="1"/>
          </p:cNvSpPr>
          <p:nvPr>
            <p:ph type="sldNum" sz="quarter" idx="12"/>
          </p:nvPr>
        </p:nvSpPr>
        <p:spPr>
          <a:xfrm>
            <a:off x="6829425" y="6100763"/>
            <a:ext cx="19050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mtClean="0">
                <a:solidFill>
                  <a:srgbClr val="A08366"/>
                </a:solidFill>
              </a:defRPr>
            </a:lvl1pPr>
          </a:lstStyle>
          <a:p>
            <a:pPr>
              <a:defRPr/>
            </a:pPr>
            <a:fld id="{32243217-1DC0-4D4B-872C-2E688B07818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D5930A7-38FB-4F46-91E5-5B7768A69EF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4572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4572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68AC072-9DE2-4D6D-9CF5-94EBA64BF27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5F4BEB43-51C5-4EA9-8865-C1DDCD3DCE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CC033E4-B2F4-4392-81DE-C7FC98D8693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49AA7225-7F72-42EE-B4F4-A097BB1D687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237F88FA-20D8-4245-BB5C-19665D4855E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D506CE1D-E307-4C13-A60C-F359C82EA4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934A57B6-C182-4FB8-97B3-C83C0031E41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40DE8F03-DE7C-4858-8E78-013B6DBE2B2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7490317-F20C-4B9D-8867-448A96F2F5B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8C735A"/>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872538" cy="6858000"/>
            <a:chOff x="0" y="0"/>
            <a:chExt cx="5589" cy="4320"/>
          </a:xfrm>
        </p:grpSpPr>
        <p:sp>
          <p:nvSpPr>
            <p:cNvPr id="1032" name="Rectangle 3"/>
            <p:cNvSpPr>
              <a:spLocks noChangeArrowheads="1"/>
            </p:cNvSpPr>
            <p:nvPr/>
          </p:nvSpPr>
          <p:spPr bwMode="ltGray">
            <a:xfrm>
              <a:off x="336" y="150"/>
              <a:ext cx="5253" cy="4026"/>
            </a:xfrm>
            <a:prstGeom prst="rect">
              <a:avLst/>
            </a:prstGeom>
            <a:solidFill>
              <a:schemeClr val="bg1"/>
            </a:solidFill>
            <a:ln w="9525">
              <a:noFill/>
              <a:miter lim="800000"/>
              <a:headEnd/>
              <a:tailEnd/>
            </a:ln>
          </p:spPr>
          <p:txBody>
            <a:bodyPr wrap="none" anchor="ctr"/>
            <a:lstStyle/>
            <a:p>
              <a:endParaRPr lang="en-US"/>
            </a:p>
          </p:txBody>
        </p:sp>
        <p:pic>
          <p:nvPicPr>
            <p:cNvPr id="1033" name="Picture 4" descr="A:\minispir.GIF"/>
            <p:cNvPicPr>
              <a:picLocks noChangeAspect="1" noChangeArrowheads="1"/>
            </p:cNvPicPr>
            <p:nvPr/>
          </p:nvPicPr>
          <p:blipFill>
            <a:blip r:embed="rId13" cstate="print"/>
            <a:srcRect/>
            <a:stretch>
              <a:fillRect/>
            </a:stretch>
          </p:blipFill>
          <p:spPr bwMode="ltGray">
            <a:xfrm>
              <a:off x="0" y="0"/>
              <a:ext cx="670" cy="4320"/>
            </a:xfrm>
            <a:prstGeom prst="rect">
              <a:avLst/>
            </a:prstGeom>
            <a:noFill/>
            <a:ln w="9525">
              <a:noFill/>
              <a:miter lim="800000"/>
              <a:headEnd/>
              <a:tailEnd/>
            </a:ln>
          </p:spPr>
        </p:pic>
        <p:sp>
          <p:nvSpPr>
            <p:cNvPr id="1034" name="Line 5"/>
            <p:cNvSpPr>
              <a:spLocks noChangeShapeType="1"/>
            </p:cNvSpPr>
            <p:nvPr/>
          </p:nvSpPr>
          <p:spPr bwMode="ltGray">
            <a:xfrm>
              <a:off x="640" y="1008"/>
              <a:ext cx="4880" cy="0"/>
            </a:xfrm>
            <a:prstGeom prst="line">
              <a:avLst/>
            </a:prstGeom>
            <a:noFill/>
            <a:ln w="3175">
              <a:solidFill>
                <a:schemeClr val="bg2"/>
              </a:solidFill>
              <a:round/>
              <a:headEnd/>
              <a:tailEnd/>
            </a:ln>
          </p:spPr>
          <p:txBody>
            <a:bodyPr wrap="none" anchor="ctr"/>
            <a:lstStyle/>
            <a:p>
              <a:endParaRPr lang="en-US"/>
            </a:p>
          </p:txBody>
        </p:sp>
      </p:grpSp>
      <p:sp>
        <p:nvSpPr>
          <p:cNvPr id="1027" name="Rectangle 6"/>
          <p:cNvSpPr>
            <a:spLocks noGrp="1" noChangeArrowheads="1"/>
          </p:cNvSpPr>
          <p:nvPr>
            <p:ph type="title"/>
          </p:nvPr>
        </p:nvSpPr>
        <p:spPr bwMode="auto">
          <a:xfrm>
            <a:off x="990600" y="4572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9906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0" name="Rectangle 8"/>
          <p:cNvSpPr>
            <a:spLocks noGrp="1" noChangeArrowheads="1"/>
          </p:cNvSpPr>
          <p:nvPr>
            <p:ph type="dt" sz="half" idx="2"/>
          </p:nvPr>
        </p:nvSpPr>
        <p:spPr bwMode="auto">
          <a:xfrm>
            <a:off x="990600" y="60960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smtClean="0">
                <a:solidFill>
                  <a:schemeClr val="bg2"/>
                </a:solidFill>
              </a:defRPr>
            </a:lvl1pPr>
          </a:lstStyle>
          <a:p>
            <a:pPr>
              <a:defRPr/>
            </a:pPr>
            <a:endParaRPr lang="en-US"/>
          </a:p>
        </p:txBody>
      </p:sp>
      <p:sp>
        <p:nvSpPr>
          <p:cNvPr id="3081" name="Rectangle 9"/>
          <p:cNvSpPr>
            <a:spLocks noGrp="1" noChangeArrowheads="1"/>
          </p:cNvSpPr>
          <p:nvPr>
            <p:ph type="ftr" sz="quarter" idx="3"/>
          </p:nvPr>
        </p:nvSpPr>
        <p:spPr bwMode="auto">
          <a:xfrm>
            <a:off x="3429000" y="60960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smtClean="0">
                <a:solidFill>
                  <a:schemeClr val="bg2"/>
                </a:solidFill>
              </a:defRPr>
            </a:lvl1pPr>
          </a:lstStyle>
          <a:p>
            <a:pPr>
              <a:defRPr/>
            </a:pPr>
            <a:endParaRPr lang="en-US"/>
          </a:p>
        </p:txBody>
      </p:sp>
      <p:sp>
        <p:nvSpPr>
          <p:cNvPr id="3082" name="Rectangle 10"/>
          <p:cNvSpPr>
            <a:spLocks noGrp="1" noChangeArrowheads="1"/>
          </p:cNvSpPr>
          <p:nvPr>
            <p:ph type="sldNum" sz="quarter" idx="4"/>
          </p:nvPr>
        </p:nvSpPr>
        <p:spPr bwMode="auto">
          <a:xfrm>
            <a:off x="6858000" y="60960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smtClean="0">
                <a:solidFill>
                  <a:schemeClr val="bg2"/>
                </a:solidFill>
              </a:defRPr>
            </a:lvl1pPr>
          </a:lstStyle>
          <a:p>
            <a:pPr>
              <a:defRPr/>
            </a:pPr>
            <a:fld id="{C0FAE000-DB86-48E4-B24B-E959A281D5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90000"/>
        <a:buFont typeface="Monotype Sorts" pitchFamily="2" charset="2"/>
        <a:buChar char="4"/>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kumimoji="1"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kumimoji="1" sz="24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1"/>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1"/>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1"/>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dirty="0" smtClean="0">
                <a:solidFill>
                  <a:srgbClr val="000000"/>
                </a:solidFill>
              </a:rPr>
              <a:t>Multi-Paragraph</a:t>
            </a:r>
            <a:br>
              <a:rPr lang="en-US" dirty="0" smtClean="0">
                <a:solidFill>
                  <a:srgbClr val="000000"/>
                </a:solidFill>
              </a:rPr>
            </a:br>
            <a:r>
              <a:rPr lang="en-US" dirty="0" smtClean="0">
                <a:solidFill>
                  <a:srgbClr val="000000"/>
                </a:solidFill>
              </a:rPr>
              <a:t>Essay</a:t>
            </a:r>
            <a:endParaRPr lang="en-US" dirty="0" smtClean="0"/>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Lead In</a:t>
            </a:r>
            <a:endParaRPr lang="en-US" dirty="0"/>
          </a:p>
        </p:txBody>
      </p:sp>
      <p:pic>
        <p:nvPicPr>
          <p:cNvPr id="4" name="Picture 3"/>
          <p:cNvPicPr/>
          <p:nvPr/>
        </p:nvPicPr>
        <p:blipFill>
          <a:blip r:embed="rId2" cstate="print"/>
          <a:srcRect l="23333" t="20000" r="12500" b="-17778"/>
          <a:stretch>
            <a:fillRect/>
          </a:stretch>
        </p:blipFill>
        <p:spPr bwMode="auto">
          <a:xfrm>
            <a:off x="990600" y="1676400"/>
            <a:ext cx="7772400" cy="6400800"/>
          </a:xfrm>
          <a:prstGeom prst="rect">
            <a:avLst/>
          </a:prstGeom>
          <a:noFill/>
          <a:ln w="9525">
            <a:noFill/>
            <a:miter lim="800000"/>
            <a:headEnd/>
            <a:tailEnd/>
          </a:ln>
        </p:spPr>
      </p:pic>
      <p:sp>
        <p:nvSpPr>
          <p:cNvPr id="5" name="TextBox 4"/>
          <p:cNvSpPr txBox="1"/>
          <p:nvPr/>
        </p:nvSpPr>
        <p:spPr>
          <a:xfrm>
            <a:off x="1066800" y="1923871"/>
            <a:ext cx="7696200" cy="830997"/>
          </a:xfrm>
          <a:prstGeom prst="rect">
            <a:avLst/>
          </a:prstGeom>
          <a:noFill/>
        </p:spPr>
        <p:txBody>
          <a:bodyPr wrap="square" rtlCol="0">
            <a:spAutoFit/>
          </a:bodyPr>
          <a:lstStyle/>
          <a:p>
            <a:pPr marL="749300" indent="-749300"/>
            <a:r>
              <a:rPr lang="en-US" dirty="0" smtClean="0"/>
              <a:t>Quote: “I observe from your forefinger that you make your own paper” (Doyle 9).</a:t>
            </a:r>
            <a:endParaRPr lang="en-US" dirty="0"/>
          </a:p>
        </p:txBody>
      </p:sp>
      <p:sp>
        <p:nvSpPr>
          <p:cNvPr id="6" name="TextBox 5"/>
          <p:cNvSpPr txBox="1"/>
          <p:nvPr/>
        </p:nvSpPr>
        <p:spPr>
          <a:xfrm>
            <a:off x="1066800" y="2838271"/>
            <a:ext cx="7696200" cy="1200329"/>
          </a:xfrm>
          <a:prstGeom prst="rect">
            <a:avLst/>
          </a:prstGeom>
          <a:noFill/>
        </p:spPr>
        <p:txBody>
          <a:bodyPr wrap="square" rtlCol="0">
            <a:spAutoFit/>
          </a:bodyPr>
          <a:lstStyle/>
          <a:p>
            <a:pPr marL="749300" indent="-749300"/>
            <a:r>
              <a:rPr lang="en-US" dirty="0" smtClean="0"/>
              <a:t>Lead in: In the novel, when Sherlock Holmes first meets Dr. Mortimer, he says, “I observe from your forefinger that you make your own paper” (Doyle 9).</a:t>
            </a:r>
            <a:endParaRPr lang="en-US" dirty="0"/>
          </a:p>
        </p:txBody>
      </p:sp>
      <p:cxnSp>
        <p:nvCxnSpPr>
          <p:cNvPr id="8" name="Straight Connector 7"/>
          <p:cNvCxnSpPr/>
          <p:nvPr/>
        </p:nvCxnSpPr>
        <p:spPr>
          <a:xfrm>
            <a:off x="2590800" y="4191000"/>
            <a:ext cx="4648200" cy="0"/>
          </a:xfrm>
          <a:prstGeom prst="line">
            <a:avLst/>
          </a:prstGeom>
          <a:ln w="5715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066800" y="4419600"/>
            <a:ext cx="7696200" cy="830997"/>
          </a:xfrm>
          <a:prstGeom prst="rect">
            <a:avLst/>
          </a:prstGeom>
          <a:noFill/>
        </p:spPr>
        <p:txBody>
          <a:bodyPr wrap="square" rtlCol="0">
            <a:spAutoFit/>
          </a:bodyPr>
          <a:lstStyle/>
          <a:p>
            <a:pPr marL="749300" indent="-749300"/>
            <a:r>
              <a:rPr lang="en-US" dirty="0" smtClean="0"/>
              <a:t>Quote: “Indeed, sir! May I inquire as to who has the </a:t>
            </a:r>
            <a:r>
              <a:rPr lang="en-US" dirty="0" err="1" smtClean="0"/>
              <a:t>honour</a:t>
            </a:r>
            <a:r>
              <a:rPr lang="en-US" dirty="0" smtClean="0"/>
              <a:t> to be the first” (Doyle 10).</a:t>
            </a:r>
            <a:endParaRPr lang="en-US" dirty="0"/>
          </a:p>
        </p:txBody>
      </p:sp>
      <p:sp>
        <p:nvSpPr>
          <p:cNvPr id="10" name="TextBox 9"/>
          <p:cNvSpPr txBox="1"/>
          <p:nvPr/>
        </p:nvSpPr>
        <p:spPr>
          <a:xfrm>
            <a:off x="1066800" y="5334000"/>
            <a:ext cx="7696200" cy="1569660"/>
          </a:xfrm>
          <a:prstGeom prst="rect">
            <a:avLst/>
          </a:prstGeom>
          <a:noFill/>
        </p:spPr>
        <p:txBody>
          <a:bodyPr wrap="square" rtlCol="0">
            <a:spAutoFit/>
          </a:bodyPr>
          <a:lstStyle/>
          <a:p>
            <a:pPr marL="749300" indent="-749300"/>
            <a:r>
              <a:rPr lang="en-US" dirty="0" smtClean="0"/>
              <a:t>Lead in: Later, when Dr. Mortimer says that he came to Holmes seeking the second highest mind in Europe, Holmes responds by saying, Indeed, sir! May I inquire as to who has the </a:t>
            </a:r>
            <a:r>
              <a:rPr lang="en-US" dirty="0" err="1" smtClean="0"/>
              <a:t>honour</a:t>
            </a:r>
            <a:r>
              <a:rPr lang="en-US" dirty="0" smtClean="0"/>
              <a:t> to be the first” (Doyle 10).</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 Paragraph</a:t>
            </a:r>
            <a:endParaRPr lang="en-US" dirty="0"/>
          </a:p>
        </p:txBody>
      </p:sp>
      <p:pic>
        <p:nvPicPr>
          <p:cNvPr id="4" name="Picture 3"/>
          <p:cNvPicPr/>
          <p:nvPr/>
        </p:nvPicPr>
        <p:blipFill>
          <a:blip r:embed="rId2" cstate="print"/>
          <a:srcRect l="23333" t="18889" r="12500" b="12222"/>
          <a:stretch>
            <a:fillRect/>
          </a:stretch>
        </p:blipFill>
        <p:spPr bwMode="auto">
          <a:xfrm>
            <a:off x="1752600" y="1600200"/>
            <a:ext cx="6248400" cy="5029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2438400"/>
            <a:ext cx="7772400" cy="1143000"/>
          </a:xfrm>
        </p:spPr>
        <p:txBody>
          <a:bodyPr/>
          <a:lstStyle/>
          <a:p>
            <a:r>
              <a:rPr lang="en-US" dirty="0" smtClean="0">
                <a:solidFill>
                  <a:srgbClr val="000000"/>
                </a:solidFill>
              </a:rPr>
              <a:t>Paragraph Structure</a:t>
            </a:r>
            <a:endParaRPr lang="en-US" dirty="0" smtClean="0"/>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solidFill>
                  <a:srgbClr val="000000"/>
                </a:solidFill>
              </a:rPr>
              <a:t>Get Ready to Color Your World!</a:t>
            </a:r>
            <a:endParaRPr lang="en-US" dirty="0" smtClean="0"/>
          </a:p>
        </p:txBody>
      </p:sp>
      <p:sp>
        <p:nvSpPr>
          <p:cNvPr id="5123" name="Rectangle 3"/>
          <p:cNvSpPr>
            <a:spLocks noGrp="1" noChangeArrowheads="1"/>
          </p:cNvSpPr>
          <p:nvPr>
            <p:ph type="body" idx="1"/>
          </p:nvPr>
        </p:nvSpPr>
        <p:spPr/>
        <p:txBody>
          <a:bodyPr/>
          <a:lstStyle/>
          <a:p>
            <a:pPr algn="ctr">
              <a:buFont typeface="Monotype Sorts" pitchFamily="2" charset="2"/>
              <a:buNone/>
            </a:pPr>
            <a:r>
              <a:rPr lang="en-US" sz="2800" smtClean="0"/>
              <a:t>THE BUILDING BLOCK OF WRITING -</a:t>
            </a:r>
          </a:p>
          <a:p>
            <a:pPr algn="ctr">
              <a:buFont typeface="Monotype Sorts" pitchFamily="2" charset="2"/>
              <a:buNone/>
            </a:pPr>
            <a:r>
              <a:rPr lang="en-US" sz="2800" smtClean="0"/>
              <a:t>How to write an effective paragraph</a:t>
            </a:r>
          </a:p>
          <a:p>
            <a:pPr algn="ctr">
              <a:buFont typeface="Monotype Sorts" pitchFamily="2" charset="2"/>
              <a:buNone/>
            </a:pPr>
            <a:r>
              <a:rPr lang="en-US" sz="2800" smtClean="0"/>
              <a:t>Materials: When we write using the Schaffer model we use blue, black, red and green pens.</a:t>
            </a:r>
          </a:p>
          <a:p>
            <a:pPr>
              <a:buFont typeface="Monotype Sorts" pitchFamily="2" charset="2"/>
              <a:buNone/>
            </a:pPr>
            <a:r>
              <a:rPr lang="en-US" smtClean="0">
                <a:solidFill>
                  <a:srgbClr val="432DE9"/>
                </a:solidFill>
              </a:rPr>
              <a:t>Blue is for Topic Sentences (TS)</a:t>
            </a:r>
            <a:endParaRPr lang="en-US" smtClean="0">
              <a:solidFill>
                <a:srgbClr val="0C063A"/>
              </a:solidFill>
            </a:endParaRPr>
          </a:p>
          <a:p>
            <a:pPr>
              <a:buFont typeface="Monotype Sorts" pitchFamily="2" charset="2"/>
              <a:buNone/>
            </a:pPr>
            <a:r>
              <a:rPr lang="en-US" smtClean="0">
                <a:solidFill>
                  <a:schemeClr val="accent2"/>
                </a:solidFill>
              </a:rPr>
              <a:t>Red is for Concrete Details (CD)</a:t>
            </a:r>
            <a:r>
              <a:rPr lang="en-US" smtClean="0">
                <a:solidFill>
                  <a:srgbClr val="053B08"/>
                </a:solidFill>
              </a:rPr>
              <a:t> </a:t>
            </a:r>
          </a:p>
          <a:p>
            <a:pPr>
              <a:buFont typeface="Monotype Sorts" pitchFamily="2" charset="2"/>
              <a:buNone/>
            </a:pPr>
            <a:r>
              <a:rPr lang="en-US" smtClean="0">
                <a:solidFill>
                  <a:srgbClr val="00B050"/>
                </a:solidFill>
              </a:rPr>
              <a:t>Green is for Commentary Sentences (CM)</a:t>
            </a:r>
          </a:p>
          <a:p>
            <a:pPr>
              <a:buFont typeface="Monotype Sorts" pitchFamily="2" charset="2"/>
              <a:buNone/>
            </a:pPr>
            <a:r>
              <a:rPr lang="en-US" smtClean="0">
                <a:solidFill>
                  <a:srgbClr val="000000"/>
                </a:solidFill>
              </a:rPr>
              <a:t>Black is for Concluding Sentences (CS)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n-US" sz="2800" b="1" dirty="0" smtClean="0">
                <a:solidFill>
                  <a:srgbClr val="000000"/>
                </a:solidFill>
              </a:rPr>
              <a:t>Step 1 - </a:t>
            </a:r>
            <a:r>
              <a:rPr lang="en-US" sz="2800" b="1" dirty="0" smtClean="0">
                <a:solidFill>
                  <a:srgbClr val="432DE9"/>
                </a:solidFill>
              </a:rPr>
              <a:t>The Topic Sentence</a:t>
            </a:r>
            <a:r>
              <a:rPr lang="en-US" sz="2800" dirty="0" smtClean="0">
                <a:solidFill>
                  <a:srgbClr val="432DE9"/>
                </a:solidFill>
              </a:rPr>
              <a:t> (TS)</a:t>
            </a:r>
            <a:endParaRPr lang="en-US" dirty="0" smtClean="0">
              <a:solidFill>
                <a:srgbClr val="000000"/>
              </a:solidFill>
            </a:endParaRPr>
          </a:p>
        </p:txBody>
      </p:sp>
      <p:sp>
        <p:nvSpPr>
          <p:cNvPr id="6147" name="Rectangle 3"/>
          <p:cNvSpPr>
            <a:spLocks noGrp="1" noChangeArrowheads="1"/>
          </p:cNvSpPr>
          <p:nvPr>
            <p:ph type="body" idx="1"/>
          </p:nvPr>
        </p:nvSpPr>
        <p:spPr>
          <a:xfrm>
            <a:off x="990600" y="1676400"/>
            <a:ext cx="7772400" cy="4343400"/>
          </a:xfrm>
        </p:spPr>
        <p:txBody>
          <a:bodyPr/>
          <a:lstStyle/>
          <a:p>
            <a:pPr>
              <a:buFont typeface="Wingdings" pitchFamily="2" charset="2"/>
              <a:buChar char="Ø"/>
            </a:pPr>
            <a:r>
              <a:rPr lang="en-US" dirty="0" smtClean="0"/>
              <a:t>The TS is the 1</a:t>
            </a:r>
            <a:r>
              <a:rPr lang="en-US" baseline="30000" dirty="0" smtClean="0"/>
              <a:t>st</a:t>
            </a:r>
            <a:r>
              <a:rPr lang="en-US" dirty="0" smtClean="0"/>
              <a:t> sentence of the paragraph.</a:t>
            </a:r>
          </a:p>
          <a:p>
            <a:pPr>
              <a:buFont typeface="Wingdings" pitchFamily="2" charset="2"/>
              <a:buChar char="Ø"/>
            </a:pPr>
            <a:r>
              <a:rPr lang="en-US" dirty="0" smtClean="0"/>
              <a:t>It proclaims the main idea and contains an opinion. Usually a mildly controversial statement- something that you have to prove.  It can be as brief as three words.</a:t>
            </a:r>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en-US" sz="2800" dirty="0" smtClean="0">
                <a:solidFill>
                  <a:srgbClr val="000000"/>
                </a:solidFill>
              </a:rPr>
              <a:t/>
            </a:r>
            <a:br>
              <a:rPr lang="en-US" sz="2800" dirty="0" smtClean="0">
                <a:solidFill>
                  <a:srgbClr val="000000"/>
                </a:solidFill>
              </a:rPr>
            </a:br>
            <a:r>
              <a:rPr lang="en-US" sz="2800" dirty="0" smtClean="0">
                <a:solidFill>
                  <a:srgbClr val="000000"/>
                </a:solidFill>
              </a:rPr>
              <a:t>Step 2 - </a:t>
            </a:r>
            <a:r>
              <a:rPr lang="en-US" sz="2800" dirty="0" smtClean="0">
                <a:solidFill>
                  <a:schemeClr val="accent2"/>
                </a:solidFill>
              </a:rPr>
              <a:t>Concrete Details (CD)</a:t>
            </a:r>
            <a:endParaRPr lang="en-US" dirty="0" smtClean="0"/>
          </a:p>
        </p:txBody>
      </p:sp>
      <p:sp>
        <p:nvSpPr>
          <p:cNvPr id="8195" name="Rectangle 3"/>
          <p:cNvSpPr>
            <a:spLocks noGrp="1" noChangeArrowheads="1"/>
          </p:cNvSpPr>
          <p:nvPr>
            <p:ph type="body" idx="1"/>
          </p:nvPr>
        </p:nvSpPr>
        <p:spPr/>
        <p:txBody>
          <a:bodyPr/>
          <a:lstStyle/>
          <a:p>
            <a:pPr>
              <a:buFont typeface="Wingdings" pitchFamily="2" charset="2"/>
              <a:buChar char="Ø"/>
            </a:pPr>
            <a:r>
              <a:rPr lang="en-US" sz="2800" dirty="0" smtClean="0"/>
              <a:t>CDs = Support for your TS. (facts, quotes, statistics, examples, paraphrases etc. from the text or research.</a:t>
            </a:r>
          </a:p>
          <a:p>
            <a:pPr>
              <a:buFont typeface="Wingdings" pitchFamily="2" charset="2"/>
              <a:buChar char="Ø"/>
            </a:pPr>
            <a:r>
              <a:rPr lang="en-US" sz="2800" dirty="0" smtClean="0"/>
              <a:t>CDs can’t be argued with - a CD is evidence that supports your point</a:t>
            </a:r>
          </a:p>
          <a:p>
            <a:pPr>
              <a:buFont typeface="Wingdings" pitchFamily="2" charset="2"/>
              <a:buChar char="Ø"/>
            </a:pPr>
            <a:r>
              <a:rPr lang="en-US" sz="2800" dirty="0" smtClean="0"/>
              <a:t>CDs can be direct quotes or paraphrased information</a:t>
            </a:r>
          </a:p>
          <a:p>
            <a:pPr>
              <a:buFont typeface="Wingdings" pitchFamily="2" charset="2"/>
              <a:buChar char="Ø"/>
            </a:pPr>
            <a:r>
              <a:rPr lang="en-US" sz="2800" dirty="0" smtClean="0"/>
              <a:t>CDs include the “stuff from the story, reading, article, etc.”</a:t>
            </a:r>
          </a:p>
          <a:p>
            <a:pPr>
              <a:buFont typeface="Wingdings" pitchFamily="2" charset="2"/>
              <a:buChar char="Ø"/>
            </a:pPr>
            <a:endParaRPr lang="en-US" sz="2800" dirty="0" smtClean="0"/>
          </a:p>
          <a:p>
            <a:pPr>
              <a:buFont typeface="Wingdings" pitchFamily="2" charset="2"/>
              <a:buChar char="Ø"/>
            </a:pPr>
            <a:endParaRPr lang="en-US" sz="2800" dirty="0" smtClean="0"/>
          </a:p>
          <a:p>
            <a:pPr>
              <a:buNone/>
            </a:pPr>
            <a:endParaRPr lang="en-US"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90600" y="533400"/>
            <a:ext cx="7772400" cy="1143000"/>
          </a:xfrm>
        </p:spPr>
        <p:txBody>
          <a:bodyPr/>
          <a:lstStyle/>
          <a:p>
            <a:pPr algn="ctr"/>
            <a:r>
              <a:rPr lang="en-US" sz="3200" dirty="0" smtClean="0">
                <a:solidFill>
                  <a:srgbClr val="000000"/>
                </a:solidFill>
              </a:rPr>
              <a:t>Step 3: </a:t>
            </a:r>
            <a:r>
              <a:rPr lang="en-US" sz="3200" dirty="0" smtClean="0">
                <a:solidFill>
                  <a:srgbClr val="00B050"/>
                </a:solidFill>
              </a:rPr>
              <a:t>Commentary Sentences (CM)</a:t>
            </a:r>
          </a:p>
        </p:txBody>
      </p:sp>
      <p:sp>
        <p:nvSpPr>
          <p:cNvPr id="10244" name="Text Box 5"/>
          <p:cNvSpPr txBox="1">
            <a:spLocks noChangeArrowheads="1"/>
          </p:cNvSpPr>
          <p:nvPr/>
        </p:nvSpPr>
        <p:spPr bwMode="auto">
          <a:xfrm>
            <a:off x="990600" y="1676400"/>
            <a:ext cx="7924800" cy="2554545"/>
          </a:xfrm>
          <a:prstGeom prst="rect">
            <a:avLst/>
          </a:prstGeom>
          <a:noFill/>
          <a:ln w="9525">
            <a:noFill/>
            <a:miter lim="800000"/>
            <a:headEnd/>
            <a:tailEnd/>
          </a:ln>
          <a:effectLst/>
        </p:spPr>
        <p:txBody>
          <a:bodyPr wrap="square">
            <a:spAutoFit/>
          </a:bodyPr>
          <a:lstStyle/>
          <a:p>
            <a:pPr marL="284163" indent="-284163">
              <a:spcBef>
                <a:spcPct val="50000"/>
              </a:spcBef>
              <a:buFont typeface="Wingdings" pitchFamily="2" charset="2"/>
              <a:buChar char="Ø"/>
            </a:pPr>
            <a:r>
              <a:rPr lang="en-US" sz="3200" dirty="0"/>
              <a:t>CMs = your analysis, interpretation, inferences, opinion, explanation or insight.</a:t>
            </a:r>
          </a:p>
          <a:p>
            <a:pPr>
              <a:spcBef>
                <a:spcPct val="50000"/>
              </a:spcBef>
              <a:buFont typeface="Wingdings" pitchFamily="2" charset="2"/>
              <a:buChar char="Ø"/>
            </a:pPr>
            <a:r>
              <a:rPr lang="en-US" sz="3200" dirty="0"/>
              <a:t>CMs = the “so what?”</a:t>
            </a:r>
          </a:p>
          <a:p>
            <a:pPr>
              <a:spcBef>
                <a:spcPct val="50000"/>
              </a:spcBef>
              <a:buFont typeface="Wingdings" pitchFamily="2" charset="2"/>
              <a:buChar char="Ø"/>
            </a:pPr>
            <a:r>
              <a:rPr lang="en-US" sz="3200" dirty="0"/>
              <a:t>CMs = the stuff from your </a:t>
            </a:r>
            <a:r>
              <a:rPr lang="en-US" sz="3200" dirty="0" smtClean="0"/>
              <a:t>head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A5F1038-F997-465E-A680-A0E2594E09F8}" type="slidenum">
              <a:rPr lang="en-US"/>
              <a:pPr/>
              <a:t>17</a:t>
            </a:fld>
            <a:endParaRPr lang="en-US"/>
          </a:p>
        </p:txBody>
      </p:sp>
      <p:sp>
        <p:nvSpPr>
          <p:cNvPr id="96258" name="Rectangle 2"/>
          <p:cNvSpPr>
            <a:spLocks noGrp="1" noChangeArrowheads="1"/>
          </p:cNvSpPr>
          <p:nvPr>
            <p:ph type="title"/>
          </p:nvPr>
        </p:nvSpPr>
        <p:spPr/>
        <p:txBody>
          <a:bodyPr/>
          <a:lstStyle/>
          <a:p>
            <a:pPr algn="ctr"/>
            <a:r>
              <a:rPr lang="en-US" sz="3200" dirty="0">
                <a:solidFill>
                  <a:srgbClr val="00B050"/>
                </a:solidFill>
              </a:rPr>
              <a:t>Restrictions of </a:t>
            </a:r>
            <a:r>
              <a:rPr lang="en-US" sz="3200" dirty="0" smtClean="0">
                <a:solidFill>
                  <a:srgbClr val="00B050"/>
                </a:solidFill>
              </a:rPr>
              <a:t>Commentary</a:t>
            </a:r>
            <a:endParaRPr lang="en-US" sz="3200" b="1" i="1" dirty="0">
              <a:solidFill>
                <a:srgbClr val="00B050"/>
              </a:solidFill>
            </a:endParaRPr>
          </a:p>
        </p:txBody>
      </p:sp>
      <p:sp>
        <p:nvSpPr>
          <p:cNvPr id="96259" name="Rectangle 3"/>
          <p:cNvSpPr>
            <a:spLocks noGrp="1" noChangeArrowheads="1"/>
          </p:cNvSpPr>
          <p:nvPr>
            <p:ph type="body" idx="1"/>
          </p:nvPr>
        </p:nvSpPr>
        <p:spPr/>
        <p:txBody>
          <a:bodyPr/>
          <a:lstStyle/>
          <a:p>
            <a:pPr>
              <a:lnSpc>
                <a:spcPct val="90000"/>
              </a:lnSpc>
            </a:pPr>
            <a:r>
              <a:rPr lang="en-US" sz="2800" dirty="0"/>
              <a:t>Students may not use </a:t>
            </a:r>
            <a:r>
              <a:rPr lang="en-US" sz="2800" b="1" i="1" dirty="0"/>
              <a:t>I, me, my, we, us would, should, could, may </a:t>
            </a:r>
            <a:r>
              <a:rPr lang="en-US" sz="2800" dirty="0"/>
              <a:t>or</a:t>
            </a:r>
            <a:r>
              <a:rPr lang="en-US" sz="2800" b="1" i="1" dirty="0"/>
              <a:t> might</a:t>
            </a:r>
            <a:r>
              <a:rPr lang="en-US" sz="2800" dirty="0"/>
              <a:t> in their essays.</a:t>
            </a:r>
          </a:p>
          <a:p>
            <a:pPr>
              <a:lnSpc>
                <a:spcPct val="90000"/>
              </a:lnSpc>
            </a:pPr>
            <a:r>
              <a:rPr lang="en-US" sz="2800" dirty="0"/>
              <a:t>These words encourage them to leave the story and become “preachy.”</a:t>
            </a:r>
          </a:p>
          <a:p>
            <a:pPr>
              <a:lnSpc>
                <a:spcPct val="90000"/>
              </a:lnSpc>
            </a:pPr>
            <a:r>
              <a:rPr lang="en-US" sz="2800" dirty="0"/>
              <a:t>Example: “I hope I have a friend like George some day.”</a:t>
            </a:r>
          </a:p>
          <a:p>
            <a:pPr>
              <a:lnSpc>
                <a:spcPct val="90000"/>
              </a:lnSpc>
            </a:pPr>
            <a:r>
              <a:rPr lang="en-US" sz="2800" dirty="0"/>
              <a:t>Or, “They should have just gone on their separate ways.”</a:t>
            </a:r>
          </a:p>
          <a:p>
            <a:pPr>
              <a:lnSpc>
                <a:spcPct val="90000"/>
              </a:lnSpc>
            </a:pPr>
            <a:r>
              <a:rPr lang="en-US" dirty="0"/>
              <a:t>Such commentary </a:t>
            </a:r>
            <a:r>
              <a:rPr lang="en-US" b="1" i="1" dirty="0"/>
              <a:t>does not</a:t>
            </a:r>
            <a:r>
              <a:rPr lang="en-US" dirty="0"/>
              <a:t> strengthen student writing.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62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62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625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625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625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62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utoUpdateAnimBg="0"/>
      <p:bldP spid="9625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00EC75E-8BD9-4DD8-A61C-D92E5E7D30CC}" type="slidenum">
              <a:rPr lang="en-US"/>
              <a:pPr/>
              <a:t>18</a:t>
            </a:fld>
            <a:endParaRPr lang="en-US"/>
          </a:p>
        </p:txBody>
      </p:sp>
      <p:sp>
        <p:nvSpPr>
          <p:cNvPr id="97282" name="Rectangle 2"/>
          <p:cNvSpPr>
            <a:spLocks noGrp="1" noChangeArrowheads="1"/>
          </p:cNvSpPr>
          <p:nvPr>
            <p:ph type="title"/>
          </p:nvPr>
        </p:nvSpPr>
        <p:spPr/>
        <p:txBody>
          <a:bodyPr/>
          <a:lstStyle/>
          <a:p>
            <a:r>
              <a:rPr lang="en-US" sz="3200" dirty="0">
                <a:solidFill>
                  <a:srgbClr val="00B050"/>
                </a:solidFill>
              </a:rPr>
              <a:t>This shows that…</a:t>
            </a:r>
            <a:endParaRPr lang="en-US" sz="3200" b="1" i="1" dirty="0">
              <a:solidFill>
                <a:srgbClr val="00B050"/>
              </a:solidFill>
            </a:endParaRPr>
          </a:p>
        </p:txBody>
      </p:sp>
      <p:sp>
        <p:nvSpPr>
          <p:cNvPr id="97283" name="Rectangle 3"/>
          <p:cNvSpPr>
            <a:spLocks noGrp="1" noChangeArrowheads="1"/>
          </p:cNvSpPr>
          <p:nvPr>
            <p:ph type="body" idx="1"/>
          </p:nvPr>
        </p:nvSpPr>
        <p:spPr>
          <a:xfrm>
            <a:off x="990600" y="1600200"/>
            <a:ext cx="7924800" cy="5029200"/>
          </a:xfrm>
        </p:spPr>
        <p:txBody>
          <a:bodyPr/>
          <a:lstStyle/>
          <a:p>
            <a:r>
              <a:rPr lang="en-US" dirty="0"/>
              <a:t>Need help producing commentary?</a:t>
            </a:r>
          </a:p>
          <a:p>
            <a:r>
              <a:rPr lang="en-US" dirty="0"/>
              <a:t>Start </a:t>
            </a:r>
            <a:r>
              <a:rPr lang="en-US" dirty="0" smtClean="0"/>
              <a:t>it with: “This </a:t>
            </a:r>
            <a:r>
              <a:rPr lang="en-US" dirty="0"/>
              <a:t>shows that </a:t>
            </a:r>
            <a:r>
              <a:rPr lang="en-US" dirty="0" smtClean="0"/>
              <a:t>_________.”</a:t>
            </a:r>
          </a:p>
          <a:p>
            <a:pPr>
              <a:buNone/>
            </a:pPr>
            <a:endParaRPr lang="en-US" dirty="0" smtClean="0"/>
          </a:p>
          <a:p>
            <a:pPr marL="0" indent="0">
              <a:buNone/>
            </a:pPr>
            <a:r>
              <a:rPr lang="en-US" dirty="0" smtClean="0"/>
              <a:t>“</a:t>
            </a:r>
            <a:r>
              <a:rPr lang="en-US" sz="2800" dirty="0" smtClean="0"/>
              <a:t>In </a:t>
            </a:r>
            <a:r>
              <a:rPr lang="en-US" sz="2800" i="1" dirty="0" smtClean="0"/>
              <a:t>Of Mice and Men</a:t>
            </a:r>
            <a:r>
              <a:rPr lang="en-US" sz="2800" dirty="0" smtClean="0"/>
              <a:t>, George Milton looks out for </a:t>
            </a:r>
            <a:r>
              <a:rPr lang="en-US" sz="2800" dirty="0" err="1" smtClean="0"/>
              <a:t>Lennie’s</a:t>
            </a:r>
            <a:r>
              <a:rPr lang="en-US" sz="2800" dirty="0" smtClean="0"/>
              <a:t> welfare.  For example, he tells </a:t>
            </a:r>
            <a:r>
              <a:rPr lang="en-US" sz="2800" dirty="0" err="1" smtClean="0"/>
              <a:t>Lennie</a:t>
            </a:r>
            <a:r>
              <a:rPr lang="en-US" sz="2800" dirty="0" smtClean="0"/>
              <a:t> not to say anything to Curley in the ranch house.  </a:t>
            </a:r>
            <a:r>
              <a:rPr lang="en-US" sz="2800" b="1" i="1" dirty="0" smtClean="0"/>
              <a:t>This shows that</a:t>
            </a:r>
            <a:r>
              <a:rPr lang="en-US" sz="2800" dirty="0" smtClean="0"/>
              <a:t> he understands how easily </a:t>
            </a:r>
            <a:r>
              <a:rPr lang="en-US" sz="2800" dirty="0" err="1" smtClean="0"/>
              <a:t>Lennie</a:t>
            </a:r>
            <a:r>
              <a:rPr lang="en-US" sz="2800" dirty="0" smtClean="0"/>
              <a:t> gets into trouble without realizing it.  </a:t>
            </a:r>
            <a:r>
              <a:rPr lang="en-US" sz="2800" b="1" i="1" dirty="0" smtClean="0"/>
              <a:t>This shows that</a:t>
            </a:r>
            <a:r>
              <a:rPr lang="en-US" sz="2800" dirty="0" smtClean="0"/>
              <a:t> he wants to keep </a:t>
            </a:r>
            <a:r>
              <a:rPr lang="en-US" sz="2800" dirty="0" err="1" smtClean="0"/>
              <a:t>Lennie</a:t>
            </a:r>
            <a:r>
              <a:rPr lang="en-US" sz="2800" dirty="0" smtClean="0"/>
              <a:t> out of harm’s way by shielding him from contact with strangers.”</a:t>
            </a:r>
            <a:endParaRPr lang="en-US" sz="2800" b="1"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28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72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autoUpdateAnimBg="0"/>
      <p:bldP spid="9728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en-US" sz="2800" dirty="0" smtClean="0">
                <a:solidFill>
                  <a:srgbClr val="000000"/>
                </a:solidFill>
              </a:rPr>
              <a:t>Step 4: </a:t>
            </a:r>
            <a:r>
              <a:rPr lang="en-US" sz="2800" b="1" dirty="0" smtClean="0">
                <a:solidFill>
                  <a:srgbClr val="000000"/>
                </a:solidFill>
              </a:rPr>
              <a:t>Concluding Sentence</a:t>
            </a:r>
            <a:r>
              <a:rPr lang="en-US" sz="2800" dirty="0" smtClean="0">
                <a:solidFill>
                  <a:srgbClr val="000000"/>
                </a:solidFill>
              </a:rPr>
              <a:t> (CS)</a:t>
            </a:r>
            <a:endParaRPr lang="en-US" dirty="0" smtClean="0"/>
          </a:p>
        </p:txBody>
      </p:sp>
      <p:sp>
        <p:nvSpPr>
          <p:cNvPr id="12292" name="Text Box 4"/>
          <p:cNvSpPr txBox="1">
            <a:spLocks noChangeArrowheads="1"/>
          </p:cNvSpPr>
          <p:nvPr/>
        </p:nvSpPr>
        <p:spPr bwMode="auto">
          <a:xfrm>
            <a:off x="1143000" y="1676400"/>
            <a:ext cx="7620000" cy="4770537"/>
          </a:xfrm>
          <a:prstGeom prst="rect">
            <a:avLst/>
          </a:prstGeom>
          <a:noFill/>
          <a:ln w="9525">
            <a:noFill/>
            <a:miter lim="800000"/>
            <a:headEnd/>
            <a:tailEnd/>
          </a:ln>
          <a:effectLst/>
        </p:spPr>
        <p:txBody>
          <a:bodyPr wrap="square">
            <a:spAutoFit/>
          </a:bodyPr>
          <a:lstStyle/>
          <a:p>
            <a:pPr>
              <a:spcBef>
                <a:spcPct val="50000"/>
              </a:spcBef>
            </a:pPr>
            <a:r>
              <a:rPr lang="en-US" sz="3200" dirty="0"/>
              <a:t>A </a:t>
            </a:r>
            <a:r>
              <a:rPr lang="en-US" sz="3200" dirty="0">
                <a:solidFill>
                  <a:srgbClr val="000000"/>
                </a:solidFill>
              </a:rPr>
              <a:t>CS</a:t>
            </a:r>
            <a:r>
              <a:rPr lang="en-US" sz="3200" dirty="0"/>
              <a:t> wraps up the paragraph. It brings the reader back to the original topic without repeating the same words or summarizing</a:t>
            </a:r>
            <a:r>
              <a:rPr lang="en-US" sz="3200" dirty="0" smtClean="0"/>
              <a:t>.</a:t>
            </a:r>
          </a:p>
          <a:p>
            <a:pPr algn="ctr">
              <a:spcBef>
                <a:spcPct val="50000"/>
              </a:spcBef>
            </a:pPr>
            <a:endParaRPr lang="en-US" sz="3200" dirty="0"/>
          </a:p>
          <a:p>
            <a:pPr>
              <a:spcBef>
                <a:spcPct val="50000"/>
              </a:spcBef>
            </a:pPr>
            <a:r>
              <a:rPr lang="en-US" sz="3200" dirty="0" smtClean="0">
                <a:solidFill>
                  <a:srgbClr val="000000"/>
                </a:solidFill>
              </a:rPr>
              <a:t>The third pig of the legendary fable outsmarts not only his brothers but the “big, bad” wolf as well.</a:t>
            </a:r>
            <a:endParaRPr lang="en-US" sz="3200" dirty="0" smtClean="0"/>
          </a:p>
          <a:p>
            <a:pPr>
              <a:spcBef>
                <a:spcPct val="50000"/>
              </a:spcBef>
            </a:pP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2438400"/>
            <a:ext cx="7772400" cy="1143000"/>
          </a:xfrm>
        </p:spPr>
        <p:txBody>
          <a:bodyPr/>
          <a:lstStyle/>
          <a:p>
            <a:r>
              <a:rPr lang="en-US" dirty="0" smtClean="0">
                <a:solidFill>
                  <a:srgbClr val="000000"/>
                </a:solidFill>
              </a:rPr>
              <a:t>Paper Structure</a:t>
            </a:r>
            <a:endParaRPr lang="en-US" dirty="0" smtClean="0"/>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One Chunk</a:t>
            </a:r>
            <a:endParaRPr lang="en-US" dirty="0"/>
          </a:p>
        </p:txBody>
      </p:sp>
      <p:sp>
        <p:nvSpPr>
          <p:cNvPr id="3" name="Content Placeholder 2"/>
          <p:cNvSpPr>
            <a:spLocks noGrp="1"/>
          </p:cNvSpPr>
          <p:nvPr>
            <p:ph idx="1"/>
          </p:nvPr>
        </p:nvSpPr>
        <p:spPr/>
        <p:txBody>
          <a:bodyPr/>
          <a:lstStyle/>
          <a:p>
            <a:pPr marL="0" indent="0">
              <a:buNone/>
            </a:pPr>
            <a:r>
              <a:rPr lang="en-US" sz="2400" dirty="0" smtClean="0">
                <a:solidFill>
                  <a:srgbClr val="432DE9"/>
                </a:solidFill>
              </a:rPr>
              <a:t>The killing of Osama Bin Laden will have a great impact on international relations in the next few years. </a:t>
            </a:r>
            <a:r>
              <a:rPr lang="en-US" sz="2400" dirty="0" smtClean="0">
                <a:solidFill>
                  <a:srgbClr val="C00000"/>
                </a:solidFill>
              </a:rPr>
              <a:t>The U.S. intelligence community had been searching for Bin Laden for almost a decade when he was finally located in a compound in </a:t>
            </a:r>
            <a:r>
              <a:rPr lang="en-US" sz="2400" dirty="0" err="1" smtClean="0">
                <a:solidFill>
                  <a:srgbClr val="C00000"/>
                </a:solidFill>
              </a:rPr>
              <a:t>Abbotabad</a:t>
            </a:r>
            <a:r>
              <a:rPr lang="en-US" sz="2400" dirty="0" smtClean="0">
                <a:solidFill>
                  <a:srgbClr val="C00000"/>
                </a:solidFill>
              </a:rPr>
              <a:t>, Pakistan (Smith). </a:t>
            </a:r>
            <a:r>
              <a:rPr lang="en-US" sz="2400" dirty="0" smtClean="0">
                <a:solidFill>
                  <a:srgbClr val="00B050"/>
                </a:solidFill>
              </a:rPr>
              <a:t>The uneasy relationship between the U.S. and Pakistan surely has been damaged by the realization that Bin Laden was hiding in this major urban area.   Given Bin Laden’s great notoriety and distinctive appearance, it’s hard to believe that </a:t>
            </a:r>
            <a:r>
              <a:rPr lang="en-US" sz="2400" i="1" dirty="0" smtClean="0">
                <a:solidFill>
                  <a:srgbClr val="00B050"/>
                </a:solidFill>
              </a:rPr>
              <a:t>someone </a:t>
            </a:r>
            <a:r>
              <a:rPr lang="en-US" sz="2400" dirty="0" smtClean="0">
                <a:solidFill>
                  <a:srgbClr val="00B050"/>
                </a:solidFill>
              </a:rPr>
              <a:t>in this affluent, military city wasn’t aware of his presence. </a:t>
            </a:r>
            <a:r>
              <a:rPr lang="en-US" sz="2400" dirty="0" smtClean="0"/>
              <a:t>Perhaps it is time for the U.S. to re-evaluate our relationship with Pakistan.</a:t>
            </a:r>
          </a:p>
          <a:p>
            <a:pPr marL="0" indent="0"/>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72400" cy="1143000"/>
          </a:xfrm>
        </p:spPr>
        <p:txBody>
          <a:bodyPr/>
          <a:lstStyle/>
          <a:p>
            <a:pPr algn="ctr"/>
            <a:r>
              <a:rPr lang="en-US" dirty="0" smtClean="0"/>
              <a:t>Example: Two Chunk</a:t>
            </a:r>
            <a:endParaRPr lang="en-US" dirty="0"/>
          </a:p>
        </p:txBody>
      </p:sp>
      <p:sp>
        <p:nvSpPr>
          <p:cNvPr id="3" name="Content Placeholder 2"/>
          <p:cNvSpPr>
            <a:spLocks noGrp="1"/>
          </p:cNvSpPr>
          <p:nvPr>
            <p:ph idx="1"/>
          </p:nvPr>
        </p:nvSpPr>
        <p:spPr>
          <a:xfrm>
            <a:off x="914400" y="1600200"/>
            <a:ext cx="8001000" cy="5486400"/>
          </a:xfrm>
        </p:spPr>
        <p:txBody>
          <a:bodyPr/>
          <a:lstStyle/>
          <a:p>
            <a:pPr marL="0" indent="0">
              <a:buNone/>
            </a:pPr>
            <a:r>
              <a:rPr lang="en-US" sz="2100" dirty="0" smtClean="0">
                <a:solidFill>
                  <a:srgbClr val="432DE9"/>
                </a:solidFill>
              </a:rPr>
              <a:t>In George Orwell’s </a:t>
            </a:r>
            <a:r>
              <a:rPr lang="en-US" sz="2100" i="1" dirty="0" smtClean="0">
                <a:solidFill>
                  <a:srgbClr val="432DE9"/>
                </a:solidFill>
              </a:rPr>
              <a:t>Animal Farm</a:t>
            </a:r>
            <a:r>
              <a:rPr lang="en-US" sz="2100" dirty="0" smtClean="0">
                <a:solidFill>
                  <a:srgbClr val="432DE9"/>
                </a:solidFill>
              </a:rPr>
              <a:t>, Boxer represents the everyday working class of Russia</a:t>
            </a:r>
            <a:r>
              <a:rPr lang="en-US" sz="2100" dirty="0" smtClean="0">
                <a:solidFill>
                  <a:srgbClr val="C00000"/>
                </a:solidFill>
              </a:rPr>
              <a:t>. First, Boxer works harder than all of the other animals, as Orwell writes, “From morning to night he was pushing and pulling, always at the spot where the work was hardest” (40). </a:t>
            </a:r>
            <a:r>
              <a:rPr lang="en-US" sz="2100" dirty="0" smtClean="0">
                <a:solidFill>
                  <a:srgbClr val="00B050"/>
                </a:solidFill>
              </a:rPr>
              <a:t>Boxer believes in Animalism and is motivated to work harder for this cause than even for Farmer Jones. Also, Boxer’s character reveals that the Orwell believed the common workers of Russia were also working harder than ever with little reward. </a:t>
            </a:r>
            <a:r>
              <a:rPr lang="en-US" sz="2100" dirty="0" smtClean="0"/>
              <a:t> </a:t>
            </a:r>
            <a:r>
              <a:rPr lang="en-US" sz="2100" dirty="0" smtClean="0">
                <a:solidFill>
                  <a:srgbClr val="C00000"/>
                </a:solidFill>
              </a:rPr>
              <a:t>Secondly, Boxer is easily brainwashed by Napoleon and his propaganda, insisting in Napoleon’s right policies (Orwell 91). </a:t>
            </a:r>
            <a:r>
              <a:rPr lang="en-US" sz="2100" dirty="0" smtClean="0"/>
              <a:t> </a:t>
            </a:r>
            <a:r>
              <a:rPr lang="en-US" sz="2100" dirty="0" smtClean="0">
                <a:solidFill>
                  <a:srgbClr val="00B050"/>
                </a:solidFill>
              </a:rPr>
              <a:t>Because Boxer is less intelligent than other animals, Napoleon easily convinces Boxer to sacrifice for a greater good while overlooking the terrible injustices.  Consequently, Orwell suggests that the lower class Russian workers were also easily manipulated by Joseph Stalin. </a:t>
            </a:r>
            <a:r>
              <a:rPr lang="en-US" sz="2100" dirty="0" smtClean="0"/>
              <a:t> Therefore, Boxer’s character, through his relentless work and gullibility, paints a picture of the much abused, hardworking, and honest Russian working class. </a:t>
            </a:r>
          </a:p>
          <a:p>
            <a:pPr marL="0" indent="0">
              <a:buNone/>
            </a:pPr>
            <a:endParaRPr lang="en-US" sz="21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 Three Chunk</a:t>
            </a:r>
            <a:endParaRPr lang="en-US" dirty="0"/>
          </a:p>
        </p:txBody>
      </p:sp>
      <p:sp>
        <p:nvSpPr>
          <p:cNvPr id="3" name="Content Placeholder 2"/>
          <p:cNvSpPr>
            <a:spLocks noGrp="1"/>
          </p:cNvSpPr>
          <p:nvPr>
            <p:ph idx="1"/>
          </p:nvPr>
        </p:nvSpPr>
        <p:spPr>
          <a:xfrm>
            <a:off x="990600" y="1600200"/>
            <a:ext cx="7772400" cy="4114800"/>
          </a:xfrm>
        </p:spPr>
        <p:txBody>
          <a:bodyPr/>
          <a:lstStyle/>
          <a:p>
            <a:pPr marL="0" indent="0">
              <a:buNone/>
            </a:pPr>
            <a:r>
              <a:rPr lang="en-US" sz="1900" dirty="0" smtClean="0">
                <a:solidFill>
                  <a:srgbClr val="432DE9"/>
                </a:solidFill>
              </a:rPr>
              <a:t>In Romeo and Juliet by William Shakespeare, Friar Lawrence is partly responsible for the tragic and senseless deaths of the star-crossed lovers. </a:t>
            </a:r>
            <a:r>
              <a:rPr lang="en-US" sz="1900" dirty="0" smtClean="0">
                <a:solidFill>
                  <a:srgbClr val="C00000"/>
                </a:solidFill>
              </a:rPr>
              <a:t>For example, after Romeo asks him for help after meeting Juliet at the Capulet’ party, the friar marries them without telling their parents </a:t>
            </a:r>
            <a:r>
              <a:rPr lang="en-US" sz="1900" dirty="0" smtClean="0">
                <a:solidFill>
                  <a:srgbClr val="C00000"/>
                </a:solidFill>
              </a:rPr>
              <a:t>(2.2.36-45).</a:t>
            </a:r>
            <a:r>
              <a:rPr lang="en-US" sz="1900" dirty="0" smtClean="0"/>
              <a:t> </a:t>
            </a:r>
            <a:r>
              <a:rPr lang="en-US" sz="1900" dirty="0" smtClean="0">
                <a:solidFill>
                  <a:srgbClr val="00B050"/>
                </a:solidFill>
              </a:rPr>
              <a:t>Without his participation, this doomed couple would not have followed his course. Therefore, at that moment he decides to take a shortcut to peace instead of making a strong path to it. </a:t>
            </a:r>
            <a:r>
              <a:rPr lang="en-US" sz="1900" dirty="0" smtClean="0">
                <a:solidFill>
                  <a:srgbClr val="C00000"/>
                </a:solidFill>
              </a:rPr>
              <a:t>Additionally, he gives Juliet the potion and sends the letter to Romeo </a:t>
            </a:r>
            <a:r>
              <a:rPr lang="en-US" sz="1900" dirty="0" smtClean="0">
                <a:solidFill>
                  <a:srgbClr val="C00000"/>
                </a:solidFill>
              </a:rPr>
              <a:t>(</a:t>
            </a:r>
            <a:r>
              <a:rPr lang="en-US" sz="1900" dirty="0" smtClean="0">
                <a:solidFill>
                  <a:srgbClr val="C00000"/>
                </a:solidFill>
              </a:rPr>
              <a:t>4.4.23-52</a:t>
            </a:r>
            <a:r>
              <a:rPr lang="en-US" sz="1900" dirty="0" smtClean="0">
                <a:solidFill>
                  <a:srgbClr val="00B050"/>
                </a:solidFill>
              </a:rPr>
              <a:t>). </a:t>
            </a:r>
            <a:r>
              <a:rPr lang="en-US" sz="1900" dirty="0" smtClean="0">
                <a:solidFill>
                  <a:srgbClr val="00B050"/>
                </a:solidFill>
              </a:rPr>
              <a:t>Even though this is a major part of his plan, the friar foolishly assumes the information has reached Romeo and fails to confirm it. His plan is foolhardy, full of potential disaster, and subject to human error. </a:t>
            </a:r>
            <a:r>
              <a:rPr lang="en-US" sz="1900" dirty="0" smtClean="0">
                <a:solidFill>
                  <a:srgbClr val="C00000"/>
                </a:solidFill>
              </a:rPr>
              <a:t>Furthermore, the friar abandons Juliet in the tomb when they both see Romeo’s </a:t>
            </a:r>
            <a:r>
              <a:rPr lang="en-US" sz="1900" smtClean="0">
                <a:solidFill>
                  <a:srgbClr val="C00000"/>
                </a:solidFill>
              </a:rPr>
              <a:t>corpse </a:t>
            </a:r>
            <a:r>
              <a:rPr lang="en-US" sz="1900" smtClean="0">
                <a:solidFill>
                  <a:srgbClr val="C00000"/>
                </a:solidFill>
              </a:rPr>
              <a:t>(</a:t>
            </a:r>
            <a:r>
              <a:rPr lang="en-US" sz="1900" smtClean="0">
                <a:solidFill>
                  <a:srgbClr val="C00000"/>
                </a:solidFill>
              </a:rPr>
              <a:t>5.1.136-45</a:t>
            </a:r>
            <a:r>
              <a:rPr lang="en-US" sz="1900" smtClean="0">
                <a:solidFill>
                  <a:srgbClr val="C00000"/>
                </a:solidFill>
              </a:rPr>
              <a:t>).  </a:t>
            </a:r>
            <a:r>
              <a:rPr lang="en-US" sz="1900" dirty="0" smtClean="0">
                <a:solidFill>
                  <a:srgbClr val="00B050"/>
                </a:solidFill>
              </a:rPr>
              <a:t>Afraid for his own reputation, he leaves instead of stopping more tragedy. His selfish desire to save his own skin leads to the loss of a heartbroken, distraught teenaged girl. </a:t>
            </a:r>
            <a:r>
              <a:rPr lang="en-US" sz="1900" dirty="0" smtClean="0"/>
              <a:t>Despite his good intentions to make peace, the friar must accept part of the blame for the death and devastation.</a:t>
            </a:r>
          </a:p>
          <a:p>
            <a:pPr marL="0" indent="0">
              <a:buNone/>
            </a:pPr>
            <a:endParaRPr lang="en-US" sz="19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2438400"/>
            <a:ext cx="7772400" cy="1143000"/>
          </a:xfrm>
        </p:spPr>
        <p:txBody>
          <a:bodyPr/>
          <a:lstStyle/>
          <a:p>
            <a:r>
              <a:rPr lang="en-US" dirty="0" smtClean="0">
                <a:solidFill>
                  <a:srgbClr val="000000"/>
                </a:solidFill>
              </a:rPr>
              <a:t>Paragraph Requirements</a:t>
            </a:r>
            <a:endParaRPr lang="en-US" dirty="0" smtClean="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962025" y="38100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4400" b="0" i="0" u="none" strike="noStrike" kern="0" cap="none" spc="0" normalizeH="0" baseline="0" noProof="0" dirty="0" smtClean="0">
                <a:ln>
                  <a:noFill/>
                </a:ln>
                <a:solidFill>
                  <a:srgbClr val="000000"/>
                </a:solidFill>
                <a:effectLst/>
                <a:uLnTx/>
                <a:uFillTx/>
                <a:latin typeface="+mj-lt"/>
                <a:ea typeface="+mj-ea"/>
                <a:cs typeface="+mj-cs"/>
              </a:rPr>
              <a:t>What are chunk paragraphs?</a:t>
            </a:r>
            <a:endParaRPr kumimoji="1" lang="en-US" sz="44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13" name="Rectangle 3"/>
          <p:cNvSpPr txBox="1">
            <a:spLocks noChangeArrowheads="1"/>
          </p:cNvSpPr>
          <p:nvPr/>
        </p:nvSpPr>
        <p:spPr bwMode="auto">
          <a:xfrm>
            <a:off x="914400" y="1600200"/>
            <a:ext cx="76962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ct val="20000"/>
              </a:spcBef>
              <a:spcAft>
                <a:spcPct val="0"/>
              </a:spcAft>
              <a:buClr>
                <a:schemeClr val="accent1"/>
              </a:buClr>
              <a:buSzPct val="90000"/>
              <a:tabLst/>
              <a:defRPr/>
            </a:pPr>
            <a:r>
              <a:rPr kumimoji="1" lang="en-US" sz="2400" b="0" i="0" u="none" strike="noStrike" kern="0" cap="none" spc="0" normalizeH="0" baseline="0" noProof="0" dirty="0" smtClean="0">
                <a:ln>
                  <a:noFill/>
                </a:ln>
                <a:solidFill>
                  <a:srgbClr val="000000"/>
                </a:solidFill>
                <a:effectLst/>
                <a:uLnTx/>
                <a:uFillTx/>
                <a:latin typeface="+mn-lt"/>
                <a:ea typeface="+mn-ea"/>
                <a:cs typeface="+mn-cs"/>
              </a:rPr>
              <a:t>A combination of </a:t>
            </a:r>
            <a:r>
              <a:rPr kumimoji="1" lang="en-US" sz="2400" b="0" i="0" u="none" strike="noStrike" kern="0" cap="none" spc="0" normalizeH="0" baseline="0" noProof="0" dirty="0" smtClean="0">
                <a:ln>
                  <a:noFill/>
                </a:ln>
                <a:solidFill>
                  <a:schemeClr val="accent2"/>
                </a:solidFill>
                <a:effectLst/>
                <a:uLnTx/>
                <a:uFillTx/>
                <a:latin typeface="+mn-lt"/>
                <a:ea typeface="+mn-ea"/>
                <a:cs typeface="+mn-cs"/>
              </a:rPr>
              <a:t>CDs</a:t>
            </a:r>
            <a:r>
              <a:rPr kumimoji="1" lang="en-US" sz="2400" b="0" i="0" u="none" strike="noStrike" kern="0" cap="none" spc="0" normalizeH="0" baseline="0" noProof="0" dirty="0" smtClean="0">
                <a:ln>
                  <a:noFill/>
                </a:ln>
                <a:solidFill>
                  <a:srgbClr val="000000"/>
                </a:solidFill>
                <a:effectLst/>
                <a:uLnTx/>
                <a:uFillTx/>
                <a:latin typeface="+mn-lt"/>
                <a:ea typeface="+mn-ea"/>
                <a:cs typeface="+mn-cs"/>
              </a:rPr>
              <a:t> and </a:t>
            </a:r>
            <a:r>
              <a:rPr kumimoji="1" lang="en-US" sz="2400" b="0" i="0" u="none" strike="noStrike" kern="0" cap="none" spc="0" normalizeH="0" baseline="0" noProof="0" dirty="0" smtClean="0">
                <a:ln>
                  <a:noFill/>
                </a:ln>
                <a:solidFill>
                  <a:srgbClr val="053B08"/>
                </a:solidFill>
                <a:effectLst/>
                <a:uLnTx/>
                <a:uFillTx/>
                <a:latin typeface="+mn-lt"/>
                <a:ea typeface="+mn-ea"/>
                <a:cs typeface="+mn-cs"/>
              </a:rPr>
              <a:t>CMs</a:t>
            </a:r>
            <a:r>
              <a:rPr kumimoji="1" lang="en-US" sz="2400" b="0" i="0" u="none" strike="noStrike" kern="0" cap="none" spc="0" normalizeH="0" baseline="0" noProof="0" dirty="0" smtClean="0">
                <a:ln>
                  <a:noFill/>
                </a:ln>
                <a:solidFill>
                  <a:srgbClr val="000000"/>
                </a:solidFill>
                <a:effectLst/>
                <a:uLnTx/>
                <a:uFillTx/>
                <a:latin typeface="+mn-lt"/>
                <a:ea typeface="+mn-ea"/>
                <a:cs typeface="+mn-cs"/>
              </a:rPr>
              <a:t> is called a chunk.  A chunk is made up of 3 sentences. A two chunk paragraph is an extension of the one chunk paragraph.  </a:t>
            </a:r>
          </a:p>
          <a:p>
            <a:pPr marL="342900" marR="0" lvl="0" indent="-34290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Char char="4"/>
              <a:tabLst/>
              <a:defRPr/>
            </a:pPr>
            <a:endParaRPr kumimoji="1" lang="en-US" sz="2000" b="1" i="0" u="none" strike="noStrike" kern="0" cap="none" spc="0" normalizeH="0" baseline="0" noProof="0" dirty="0" smtClean="0">
              <a:ln>
                <a:noFill/>
              </a:ln>
              <a:solidFill>
                <a:srgbClr val="432DE9"/>
              </a:solidFill>
              <a:effectLst/>
              <a:uLnTx/>
              <a:uFillTx/>
              <a:latin typeface="+mn-lt"/>
              <a:ea typeface="+mn-ea"/>
              <a:cs typeface="+mn-cs"/>
            </a:endParaRPr>
          </a:p>
          <a:p>
            <a:pPr marL="688975" marR="0" lvl="0" indent="-342900" algn="l" defTabSz="914400" rtl="0" eaLnBrk="0" fontAlgn="base" latinLnBrk="0" hangingPunct="0">
              <a:lnSpc>
                <a:spcPct val="100000"/>
              </a:lnSpc>
              <a:spcBef>
                <a:spcPct val="20000"/>
              </a:spcBef>
              <a:spcAft>
                <a:spcPct val="0"/>
              </a:spcAft>
              <a:buClr>
                <a:schemeClr val="accent1"/>
              </a:buClr>
              <a:buSzPct val="90000"/>
              <a:tabLst/>
              <a:defRPr/>
            </a:pPr>
            <a:r>
              <a:rPr kumimoji="1" lang="en-US" sz="2000" b="1" i="0" u="none" strike="noStrike" kern="0" cap="none" spc="0" normalizeH="0" baseline="0" noProof="0" dirty="0" smtClean="0">
                <a:ln>
                  <a:noFill/>
                </a:ln>
                <a:solidFill>
                  <a:srgbClr val="432DE9"/>
                </a:solidFill>
                <a:effectLst/>
                <a:uLnTx/>
                <a:uFillTx/>
                <a:latin typeface="+mn-lt"/>
                <a:ea typeface="+mn-ea"/>
                <a:cs typeface="+mn-cs"/>
              </a:rPr>
              <a:t>	TS				</a:t>
            </a:r>
            <a:r>
              <a:rPr kumimoji="1" lang="en-US" sz="2000" b="1" i="0" u="none" strike="noStrike" kern="0" cap="none" spc="0" normalizeH="0" baseline="0" noProof="0" dirty="0" err="1" smtClean="0">
                <a:ln>
                  <a:noFill/>
                </a:ln>
                <a:solidFill>
                  <a:srgbClr val="432DE9"/>
                </a:solidFill>
                <a:effectLst/>
                <a:uLnTx/>
                <a:uFillTx/>
                <a:latin typeface="+mn-lt"/>
                <a:ea typeface="+mn-ea"/>
                <a:cs typeface="+mn-cs"/>
              </a:rPr>
              <a:t>TS</a:t>
            </a:r>
            <a:endParaRPr kumimoji="1" lang="en-US" sz="2000" b="1" i="0" u="none" strike="noStrike" kern="0" cap="none" spc="0" normalizeH="0" baseline="0" noProof="0" dirty="0" smtClean="0">
              <a:ln>
                <a:noFill/>
              </a:ln>
              <a:solidFill>
                <a:srgbClr val="432DE9"/>
              </a:solidFill>
              <a:effectLst/>
              <a:uLnTx/>
              <a:uFillTx/>
              <a:latin typeface="+mn-lt"/>
              <a:ea typeface="+mn-ea"/>
              <a:cs typeface="+mn-cs"/>
            </a:endParaRPr>
          </a:p>
          <a:p>
            <a:pPr marL="688975" marR="0" lvl="0" indent="-342900" algn="l" defTabSz="914400" rtl="0" eaLnBrk="0" fontAlgn="base" latinLnBrk="0" hangingPunct="0">
              <a:lnSpc>
                <a:spcPct val="100000"/>
              </a:lnSpc>
              <a:spcBef>
                <a:spcPct val="20000"/>
              </a:spcBef>
              <a:spcAft>
                <a:spcPct val="0"/>
              </a:spcAft>
              <a:buClr>
                <a:schemeClr val="accent1"/>
              </a:buClr>
              <a:buSzPct val="90000"/>
              <a:tabLst/>
              <a:defRPr/>
            </a:pPr>
            <a:r>
              <a:rPr kumimoji="1" lang="en-US" sz="2000" b="1" i="0" u="none" strike="noStrike" kern="0" cap="none" spc="0" normalizeH="0" baseline="0" noProof="0" dirty="0" smtClean="0">
                <a:ln>
                  <a:noFill/>
                </a:ln>
                <a:solidFill>
                  <a:schemeClr val="accent2"/>
                </a:solidFill>
                <a:effectLst/>
                <a:uLnTx/>
                <a:uFillTx/>
                <a:latin typeface="+mn-lt"/>
                <a:ea typeface="+mn-ea"/>
                <a:cs typeface="+mn-cs"/>
              </a:rPr>
              <a:t>	CD				</a:t>
            </a:r>
            <a:r>
              <a:rPr kumimoji="1" lang="en-US" sz="2000" b="1" i="0" u="none" strike="noStrike" kern="0" cap="none" spc="0" normalizeH="0" baseline="0" noProof="0" dirty="0" err="1" smtClean="0">
                <a:ln>
                  <a:noFill/>
                </a:ln>
                <a:solidFill>
                  <a:schemeClr val="accent2"/>
                </a:solidFill>
                <a:effectLst/>
                <a:uLnTx/>
                <a:uFillTx/>
                <a:latin typeface="+mn-lt"/>
                <a:ea typeface="+mn-ea"/>
                <a:cs typeface="+mn-cs"/>
              </a:rPr>
              <a:t>CD</a:t>
            </a:r>
            <a:endParaRPr kumimoji="1" lang="en-US" sz="2000" b="1" i="0" u="none" strike="noStrike" kern="0" cap="none" spc="0" normalizeH="0" baseline="0" noProof="0" dirty="0" smtClean="0">
              <a:ln>
                <a:noFill/>
              </a:ln>
              <a:solidFill>
                <a:schemeClr val="tx1"/>
              </a:solidFill>
              <a:effectLst/>
              <a:uLnTx/>
              <a:uFillTx/>
              <a:latin typeface="+mn-lt"/>
              <a:ea typeface="+mn-ea"/>
              <a:cs typeface="+mn-cs"/>
            </a:endParaRPr>
          </a:p>
          <a:p>
            <a:pPr marL="688975" marR="0" lvl="0" indent="-342900" algn="l" defTabSz="914400" rtl="0" eaLnBrk="0" fontAlgn="base" latinLnBrk="0" hangingPunct="0">
              <a:lnSpc>
                <a:spcPct val="100000"/>
              </a:lnSpc>
              <a:spcBef>
                <a:spcPct val="20000"/>
              </a:spcBef>
              <a:spcAft>
                <a:spcPct val="0"/>
              </a:spcAft>
              <a:buClr>
                <a:schemeClr val="accent1"/>
              </a:buClr>
              <a:buSzPct val="90000"/>
              <a:tabLst/>
              <a:defRPr/>
            </a:pPr>
            <a:r>
              <a:rPr kumimoji="1" lang="en-US" sz="2000" b="1" i="0" u="none" strike="noStrike" kern="0" cap="none" spc="0" normalizeH="0" baseline="0" noProof="0" dirty="0" smtClean="0">
                <a:ln>
                  <a:noFill/>
                </a:ln>
                <a:solidFill>
                  <a:srgbClr val="00B050"/>
                </a:solidFill>
                <a:effectLst/>
                <a:uLnTx/>
                <a:uFillTx/>
                <a:latin typeface="+mn-lt"/>
                <a:ea typeface="+mn-ea"/>
                <a:cs typeface="+mn-cs"/>
              </a:rPr>
              <a:t>	CM				</a:t>
            </a:r>
            <a:r>
              <a:rPr kumimoji="1" lang="en-US" sz="2000" b="1" i="0" u="none" strike="noStrike" kern="0" cap="none" spc="0" normalizeH="0" baseline="0" noProof="0" dirty="0" err="1" smtClean="0">
                <a:ln>
                  <a:noFill/>
                </a:ln>
                <a:solidFill>
                  <a:srgbClr val="00B050"/>
                </a:solidFill>
                <a:effectLst/>
                <a:uLnTx/>
                <a:uFillTx/>
                <a:latin typeface="+mn-lt"/>
                <a:ea typeface="+mn-ea"/>
                <a:cs typeface="+mn-cs"/>
              </a:rPr>
              <a:t>CM</a:t>
            </a:r>
            <a:endParaRPr kumimoji="1" lang="en-US" sz="2000" b="1" i="0" u="none" strike="noStrike" kern="0" cap="none" spc="0" normalizeH="0" baseline="0" noProof="0" dirty="0" smtClean="0">
              <a:ln>
                <a:noFill/>
              </a:ln>
              <a:solidFill>
                <a:srgbClr val="00B050"/>
              </a:solidFill>
              <a:effectLst/>
              <a:uLnTx/>
              <a:uFillTx/>
              <a:latin typeface="+mn-lt"/>
              <a:ea typeface="+mn-ea"/>
              <a:cs typeface="+mn-cs"/>
            </a:endParaRPr>
          </a:p>
          <a:p>
            <a:pPr marL="688975" marR="0" lvl="0" indent="-342900" algn="l" defTabSz="914400" rtl="0" eaLnBrk="0" fontAlgn="base" latinLnBrk="0" hangingPunct="0">
              <a:lnSpc>
                <a:spcPct val="100000"/>
              </a:lnSpc>
              <a:spcBef>
                <a:spcPct val="20000"/>
              </a:spcBef>
              <a:spcAft>
                <a:spcPct val="0"/>
              </a:spcAft>
              <a:buClr>
                <a:schemeClr val="accent1"/>
              </a:buClr>
              <a:buSzPct val="90000"/>
              <a:tabLst/>
              <a:defRPr/>
            </a:pPr>
            <a:r>
              <a:rPr kumimoji="1" lang="en-US" sz="2000" b="1" i="0" u="none" strike="noStrike" kern="0" cap="none" spc="0" normalizeH="0" baseline="0" noProof="0" dirty="0" smtClean="0">
                <a:ln>
                  <a:noFill/>
                </a:ln>
                <a:solidFill>
                  <a:srgbClr val="00B050"/>
                </a:solidFill>
                <a:effectLst/>
                <a:uLnTx/>
                <a:uFillTx/>
                <a:latin typeface="+mn-lt"/>
                <a:ea typeface="+mn-ea"/>
                <a:cs typeface="+mn-cs"/>
              </a:rPr>
              <a:t>	CM				</a:t>
            </a:r>
            <a:r>
              <a:rPr kumimoji="1" lang="en-US" sz="2000" b="1" i="0" u="none" strike="noStrike" kern="0" cap="none" spc="0" normalizeH="0" baseline="0" noProof="0" dirty="0" err="1" smtClean="0">
                <a:ln>
                  <a:noFill/>
                </a:ln>
                <a:solidFill>
                  <a:srgbClr val="00B050"/>
                </a:solidFill>
                <a:effectLst/>
                <a:uLnTx/>
                <a:uFillTx/>
                <a:latin typeface="+mn-lt"/>
                <a:ea typeface="+mn-ea"/>
                <a:cs typeface="+mn-cs"/>
              </a:rPr>
              <a:t>CM</a:t>
            </a:r>
            <a:endParaRPr kumimoji="1" lang="en-US" sz="2000" b="1" i="0" u="none" strike="noStrike" kern="0" cap="none" spc="0" normalizeH="0" baseline="0" noProof="0" dirty="0" smtClean="0">
              <a:ln>
                <a:noFill/>
              </a:ln>
              <a:solidFill>
                <a:srgbClr val="00B050"/>
              </a:solidFill>
              <a:effectLst/>
              <a:uLnTx/>
              <a:uFillTx/>
              <a:latin typeface="+mn-lt"/>
              <a:ea typeface="+mn-ea"/>
              <a:cs typeface="+mn-cs"/>
            </a:endParaRPr>
          </a:p>
          <a:p>
            <a:pPr marL="688975" marR="0" lvl="0" indent="-342900" algn="l" defTabSz="914400" rtl="0" eaLnBrk="0" fontAlgn="base" latinLnBrk="0" hangingPunct="0">
              <a:lnSpc>
                <a:spcPct val="100000"/>
              </a:lnSpc>
              <a:spcBef>
                <a:spcPct val="20000"/>
              </a:spcBef>
              <a:spcAft>
                <a:spcPct val="0"/>
              </a:spcAft>
              <a:buClr>
                <a:schemeClr val="accent1"/>
              </a:buClr>
              <a:buSzPct val="90000"/>
              <a:tabLst/>
              <a:defRPr/>
            </a:pPr>
            <a:r>
              <a:rPr kumimoji="1" lang="en-US" sz="2000" b="1" i="0" u="none" strike="noStrike" kern="0" cap="none" spc="0" normalizeH="0" baseline="0" noProof="0" dirty="0" smtClean="0">
                <a:ln>
                  <a:noFill/>
                </a:ln>
                <a:solidFill>
                  <a:schemeClr val="tx1"/>
                </a:solidFill>
                <a:effectLst/>
                <a:uLnTx/>
                <a:uFillTx/>
                <a:latin typeface="+mn-lt"/>
                <a:ea typeface="+mn-ea"/>
                <a:cs typeface="+mn-cs"/>
              </a:rPr>
              <a:t>	CS</a:t>
            </a:r>
            <a:r>
              <a:rPr kumimoji="1" lang="en-US" sz="2000" b="1" i="0" u="none" strike="noStrike" kern="0" cap="none" spc="0" normalizeH="0" baseline="0" noProof="0" dirty="0" smtClean="0">
                <a:ln>
                  <a:noFill/>
                </a:ln>
                <a:solidFill>
                  <a:schemeClr val="accent2"/>
                </a:solidFill>
                <a:effectLst/>
                <a:uLnTx/>
                <a:uFillTx/>
                <a:latin typeface="+mn-lt"/>
                <a:ea typeface="+mn-ea"/>
                <a:cs typeface="+mn-cs"/>
              </a:rPr>
              <a:t>				CD</a:t>
            </a:r>
            <a:endParaRPr kumimoji="1" lang="en-US" sz="2000" b="1" i="0" u="none" strike="noStrike" kern="0" cap="none" spc="0" normalizeH="0" baseline="0" noProof="0" dirty="0" smtClean="0">
              <a:ln>
                <a:noFill/>
              </a:ln>
              <a:solidFill>
                <a:schemeClr val="tx1"/>
              </a:solidFill>
              <a:effectLst/>
              <a:uLnTx/>
              <a:uFillTx/>
              <a:latin typeface="+mn-lt"/>
              <a:ea typeface="+mn-ea"/>
              <a:cs typeface="+mn-cs"/>
            </a:endParaRPr>
          </a:p>
          <a:p>
            <a:pPr marL="688975" marR="0" lvl="0" indent="-342900" algn="l" defTabSz="914400" rtl="0" eaLnBrk="0" fontAlgn="base" latinLnBrk="0" hangingPunct="0">
              <a:lnSpc>
                <a:spcPct val="100000"/>
              </a:lnSpc>
              <a:spcBef>
                <a:spcPct val="20000"/>
              </a:spcBef>
              <a:spcAft>
                <a:spcPct val="0"/>
              </a:spcAft>
              <a:buClr>
                <a:schemeClr val="accent1"/>
              </a:buClr>
              <a:buSzPct val="90000"/>
              <a:tabLst/>
              <a:defRPr/>
            </a:pPr>
            <a:r>
              <a:rPr kumimoji="1" lang="en-US" sz="2000" b="1" i="0" u="none" strike="noStrike" kern="0" cap="none" spc="0" normalizeH="0" baseline="0" noProof="0" dirty="0" smtClean="0">
                <a:ln>
                  <a:noFill/>
                </a:ln>
                <a:solidFill>
                  <a:srgbClr val="00B050"/>
                </a:solidFill>
                <a:effectLst/>
                <a:uLnTx/>
                <a:uFillTx/>
                <a:latin typeface="+mn-lt"/>
                <a:ea typeface="+mn-ea"/>
                <a:cs typeface="+mn-cs"/>
              </a:rPr>
              <a:t>						CM</a:t>
            </a:r>
          </a:p>
          <a:p>
            <a:pPr marL="688975" marR="0" lvl="0" indent="-342900" algn="l" defTabSz="914400" rtl="0" eaLnBrk="0" fontAlgn="base" latinLnBrk="0" hangingPunct="0">
              <a:lnSpc>
                <a:spcPct val="100000"/>
              </a:lnSpc>
              <a:spcBef>
                <a:spcPct val="20000"/>
              </a:spcBef>
              <a:spcAft>
                <a:spcPct val="0"/>
              </a:spcAft>
              <a:buClr>
                <a:schemeClr val="accent1"/>
              </a:buClr>
              <a:buSzPct val="90000"/>
              <a:tabLst/>
              <a:defRPr/>
            </a:pPr>
            <a:r>
              <a:rPr kumimoji="1" lang="en-US" sz="2000" b="1" i="0" u="none" strike="noStrike" kern="0" cap="none" spc="0" normalizeH="0" baseline="0" noProof="0" dirty="0" smtClean="0">
                <a:ln>
                  <a:noFill/>
                </a:ln>
                <a:solidFill>
                  <a:srgbClr val="00B050"/>
                </a:solidFill>
                <a:effectLst/>
                <a:uLnTx/>
                <a:uFillTx/>
                <a:latin typeface="+mn-lt"/>
                <a:ea typeface="+mn-ea"/>
                <a:cs typeface="+mn-cs"/>
              </a:rPr>
              <a:t>						CM</a:t>
            </a:r>
          </a:p>
          <a:p>
            <a:pPr marL="688975" marR="0" lvl="0" indent="-342900" algn="l" defTabSz="914400" rtl="0" eaLnBrk="0" fontAlgn="base" latinLnBrk="0" hangingPunct="0">
              <a:lnSpc>
                <a:spcPct val="100000"/>
              </a:lnSpc>
              <a:spcBef>
                <a:spcPct val="20000"/>
              </a:spcBef>
              <a:spcAft>
                <a:spcPct val="0"/>
              </a:spcAft>
              <a:buClr>
                <a:schemeClr val="accent1"/>
              </a:buClr>
              <a:buSzPct val="90000"/>
              <a:tabLst/>
              <a:defRPr/>
            </a:pPr>
            <a:r>
              <a:rPr kumimoji="1" lang="en-US" sz="2000" b="1" i="0" u="none" strike="noStrike" kern="0" cap="none" spc="0" normalizeH="0" baseline="0" noProof="0" dirty="0" smtClean="0">
                <a:ln>
                  <a:noFill/>
                </a:ln>
                <a:solidFill>
                  <a:srgbClr val="000000"/>
                </a:solidFill>
                <a:effectLst/>
                <a:uLnTx/>
                <a:uFillTx/>
                <a:latin typeface="+mn-lt"/>
                <a:ea typeface="+mn-ea"/>
                <a:cs typeface="+mn-cs"/>
              </a:rPr>
              <a:t>						CS</a:t>
            </a:r>
            <a:endParaRPr kumimoji="1" lang="en-US" sz="2400" b="1" i="0" u="none" strike="noStrike" kern="0" cap="none" spc="0" normalizeH="0" baseline="0" noProof="0" dirty="0" smtClean="0">
              <a:ln>
                <a:noFill/>
              </a:ln>
              <a:solidFill>
                <a:srgbClr val="000000"/>
              </a:solidFill>
              <a:effectLst/>
              <a:uLnTx/>
              <a:uFillTx/>
              <a:latin typeface="+mn-lt"/>
              <a:ea typeface="+mn-ea"/>
              <a:cs typeface="+mn-cs"/>
            </a:endParaRPr>
          </a:p>
        </p:txBody>
      </p:sp>
      <p:sp>
        <p:nvSpPr>
          <p:cNvPr id="14" name="AutoShape 5"/>
          <p:cNvSpPr>
            <a:spLocks/>
          </p:cNvSpPr>
          <p:nvPr/>
        </p:nvSpPr>
        <p:spPr bwMode="auto">
          <a:xfrm>
            <a:off x="2133600" y="3581400"/>
            <a:ext cx="838200" cy="990600"/>
          </a:xfrm>
          <a:prstGeom prst="rightBrace">
            <a:avLst>
              <a:gd name="adj1" fmla="val 9848"/>
              <a:gd name="adj2" fmla="val 50000"/>
            </a:avLst>
          </a:prstGeom>
          <a:noFill/>
          <a:ln w="9525">
            <a:solidFill>
              <a:schemeClr val="tx1"/>
            </a:solidFill>
            <a:round/>
            <a:headEnd/>
            <a:tailEnd/>
          </a:ln>
          <a:effectLst/>
        </p:spPr>
        <p:txBody>
          <a:bodyPr wrap="none" anchor="ctr"/>
          <a:lstStyle/>
          <a:p>
            <a:endParaRPr lang="en-US"/>
          </a:p>
        </p:txBody>
      </p:sp>
      <p:sp>
        <p:nvSpPr>
          <p:cNvPr id="15" name="Text Box 7"/>
          <p:cNvSpPr txBox="1">
            <a:spLocks noChangeArrowheads="1"/>
          </p:cNvSpPr>
          <p:nvPr/>
        </p:nvSpPr>
        <p:spPr bwMode="auto">
          <a:xfrm>
            <a:off x="3048000" y="3886200"/>
            <a:ext cx="2438400" cy="457200"/>
          </a:xfrm>
          <a:prstGeom prst="rect">
            <a:avLst/>
          </a:prstGeom>
          <a:noFill/>
          <a:ln w="9525">
            <a:noFill/>
            <a:miter lim="800000"/>
            <a:headEnd/>
            <a:tailEnd/>
          </a:ln>
          <a:effectLst/>
        </p:spPr>
        <p:txBody>
          <a:bodyPr>
            <a:spAutoFit/>
          </a:bodyPr>
          <a:lstStyle/>
          <a:p>
            <a:pPr>
              <a:spcBef>
                <a:spcPct val="50000"/>
              </a:spcBef>
            </a:pPr>
            <a:r>
              <a:rPr lang="en-US" dirty="0"/>
              <a:t>Chunk #1</a:t>
            </a:r>
          </a:p>
        </p:txBody>
      </p:sp>
      <p:sp>
        <p:nvSpPr>
          <p:cNvPr id="16" name="AutoShape 5"/>
          <p:cNvSpPr>
            <a:spLocks/>
          </p:cNvSpPr>
          <p:nvPr/>
        </p:nvSpPr>
        <p:spPr bwMode="auto">
          <a:xfrm>
            <a:off x="5943600" y="3581400"/>
            <a:ext cx="838200" cy="990600"/>
          </a:xfrm>
          <a:prstGeom prst="rightBrace">
            <a:avLst>
              <a:gd name="adj1" fmla="val 9848"/>
              <a:gd name="adj2" fmla="val 50000"/>
            </a:avLst>
          </a:prstGeom>
          <a:noFill/>
          <a:ln w="9525">
            <a:solidFill>
              <a:schemeClr val="tx1"/>
            </a:solidFill>
            <a:round/>
            <a:headEnd/>
            <a:tailEnd/>
          </a:ln>
          <a:effectLst/>
        </p:spPr>
        <p:txBody>
          <a:bodyPr wrap="none" anchor="ctr"/>
          <a:lstStyle/>
          <a:p>
            <a:endParaRPr lang="en-US"/>
          </a:p>
        </p:txBody>
      </p:sp>
      <p:sp>
        <p:nvSpPr>
          <p:cNvPr id="17" name="AutoShape 6"/>
          <p:cNvSpPr>
            <a:spLocks/>
          </p:cNvSpPr>
          <p:nvPr/>
        </p:nvSpPr>
        <p:spPr bwMode="auto">
          <a:xfrm>
            <a:off x="5943600" y="4724400"/>
            <a:ext cx="838200" cy="914400"/>
          </a:xfrm>
          <a:prstGeom prst="rightBrace">
            <a:avLst>
              <a:gd name="adj1" fmla="val 9091"/>
              <a:gd name="adj2" fmla="val 50000"/>
            </a:avLst>
          </a:prstGeom>
          <a:noFill/>
          <a:ln w="9525">
            <a:solidFill>
              <a:schemeClr val="tx1"/>
            </a:solidFill>
            <a:round/>
            <a:headEnd/>
            <a:tailEnd/>
          </a:ln>
          <a:effectLst/>
        </p:spPr>
        <p:txBody>
          <a:bodyPr wrap="none" anchor="ctr"/>
          <a:lstStyle/>
          <a:p>
            <a:endParaRPr lang="en-US"/>
          </a:p>
        </p:txBody>
      </p:sp>
      <p:sp>
        <p:nvSpPr>
          <p:cNvPr id="18" name="Text Box 7"/>
          <p:cNvSpPr txBox="1">
            <a:spLocks noChangeArrowheads="1"/>
          </p:cNvSpPr>
          <p:nvPr/>
        </p:nvSpPr>
        <p:spPr bwMode="auto">
          <a:xfrm>
            <a:off x="6858000" y="3886200"/>
            <a:ext cx="2438400" cy="457200"/>
          </a:xfrm>
          <a:prstGeom prst="rect">
            <a:avLst/>
          </a:prstGeom>
          <a:noFill/>
          <a:ln w="9525">
            <a:noFill/>
            <a:miter lim="800000"/>
            <a:headEnd/>
            <a:tailEnd/>
          </a:ln>
          <a:effectLst/>
        </p:spPr>
        <p:txBody>
          <a:bodyPr>
            <a:spAutoFit/>
          </a:bodyPr>
          <a:lstStyle/>
          <a:p>
            <a:pPr>
              <a:spcBef>
                <a:spcPct val="50000"/>
              </a:spcBef>
            </a:pPr>
            <a:r>
              <a:rPr lang="en-US" dirty="0"/>
              <a:t>Chunk #1</a:t>
            </a:r>
          </a:p>
        </p:txBody>
      </p:sp>
      <p:sp>
        <p:nvSpPr>
          <p:cNvPr id="19" name="Text Box 8"/>
          <p:cNvSpPr txBox="1">
            <a:spLocks noChangeArrowheads="1"/>
          </p:cNvSpPr>
          <p:nvPr/>
        </p:nvSpPr>
        <p:spPr bwMode="auto">
          <a:xfrm>
            <a:off x="6781800" y="4953000"/>
            <a:ext cx="2667000" cy="457200"/>
          </a:xfrm>
          <a:prstGeom prst="rect">
            <a:avLst/>
          </a:prstGeom>
          <a:noFill/>
          <a:ln w="9525">
            <a:noFill/>
            <a:miter lim="800000"/>
            <a:headEnd/>
            <a:tailEnd/>
          </a:ln>
          <a:effectLst/>
        </p:spPr>
        <p:txBody>
          <a:bodyPr>
            <a:spAutoFit/>
          </a:bodyPr>
          <a:lstStyle/>
          <a:p>
            <a:pPr>
              <a:spcBef>
                <a:spcPct val="50000"/>
              </a:spcBef>
            </a:pPr>
            <a:r>
              <a:rPr lang="en-US"/>
              <a:t>Chunk #2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US" sz="3200" smtClean="0">
                <a:solidFill>
                  <a:srgbClr val="000000"/>
                </a:solidFill>
              </a:rPr>
              <a:t>A chunk can include different </a:t>
            </a:r>
            <a:r>
              <a:rPr lang="en-US" sz="3200" b="1" smtClean="0">
                <a:solidFill>
                  <a:srgbClr val="000000"/>
                </a:solidFill>
              </a:rPr>
              <a:t>ratios</a:t>
            </a:r>
            <a:r>
              <a:rPr lang="en-US" sz="3200" smtClean="0">
                <a:solidFill>
                  <a:srgbClr val="000000"/>
                </a:solidFill>
              </a:rPr>
              <a:t> of </a:t>
            </a:r>
            <a:r>
              <a:rPr lang="en-US" sz="3200" smtClean="0">
                <a:solidFill>
                  <a:schemeClr val="accent2"/>
                </a:solidFill>
              </a:rPr>
              <a:t>CD</a:t>
            </a:r>
            <a:r>
              <a:rPr lang="en-US" sz="3200" smtClean="0">
                <a:solidFill>
                  <a:srgbClr val="000000"/>
                </a:solidFill>
              </a:rPr>
              <a:t> to </a:t>
            </a:r>
            <a:r>
              <a:rPr lang="en-US" sz="3200" smtClean="0">
                <a:solidFill>
                  <a:srgbClr val="053B08"/>
                </a:solidFill>
              </a:rPr>
              <a:t>CM </a:t>
            </a:r>
            <a:r>
              <a:rPr lang="en-US" sz="3200" smtClean="0">
                <a:solidFill>
                  <a:srgbClr val="000000"/>
                </a:solidFill>
              </a:rPr>
              <a:t>depending on the mode of writing</a:t>
            </a:r>
            <a:endParaRPr lang="en-US" smtClean="0"/>
          </a:p>
        </p:txBody>
      </p:sp>
      <p:sp>
        <p:nvSpPr>
          <p:cNvPr id="16387" name="Rectangle 3"/>
          <p:cNvSpPr>
            <a:spLocks noGrp="1" noChangeArrowheads="1"/>
          </p:cNvSpPr>
          <p:nvPr>
            <p:ph type="body" idx="1"/>
          </p:nvPr>
        </p:nvSpPr>
        <p:spPr/>
        <p:txBody>
          <a:bodyPr/>
          <a:lstStyle/>
          <a:p>
            <a:pPr>
              <a:buFont typeface="Monotype Sorts" pitchFamily="2" charset="2"/>
              <a:buNone/>
            </a:pPr>
            <a:r>
              <a:rPr lang="en-US" dirty="0" smtClean="0"/>
              <a:t> The ratio is the amount of </a:t>
            </a:r>
            <a:r>
              <a:rPr lang="en-US" dirty="0" smtClean="0">
                <a:solidFill>
                  <a:schemeClr val="accent2"/>
                </a:solidFill>
              </a:rPr>
              <a:t>CD</a:t>
            </a:r>
            <a:r>
              <a:rPr lang="en-US" dirty="0" smtClean="0"/>
              <a:t>:</a:t>
            </a:r>
            <a:r>
              <a:rPr lang="en-US" dirty="0" smtClean="0">
                <a:solidFill>
                  <a:srgbClr val="053B08"/>
                </a:solidFill>
              </a:rPr>
              <a:t>CM</a:t>
            </a:r>
            <a:r>
              <a:rPr lang="en-US" dirty="0" smtClean="0"/>
              <a:t> in a body paragraph.</a:t>
            </a:r>
          </a:p>
          <a:p>
            <a:pPr>
              <a:buFont typeface="Monotype Sorts" pitchFamily="2" charset="2"/>
              <a:buNone/>
            </a:pPr>
            <a:endParaRPr lang="en-US" dirty="0" smtClean="0"/>
          </a:p>
          <a:p>
            <a:r>
              <a:rPr lang="en-US" dirty="0" smtClean="0"/>
              <a:t>The typical English class ratio is 1:2 for response to literature and 2:1 for persuasive or expository writing.</a:t>
            </a:r>
          </a:p>
          <a:p>
            <a:r>
              <a:rPr lang="en-US" dirty="0" smtClean="0"/>
              <a:t>A typical history ratio might be 2:1.</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1828800" y="2027238"/>
          <a:ext cx="6645275" cy="4525962"/>
        </p:xfrm>
        <a:graphic>
          <a:graphicData uri="http://schemas.openxmlformats.org/presentationml/2006/ole">
            <p:oleObj spid="_x0000_s17410" name="Document" r:id="rId4" imgW="6715630" imgH="4557254" progId="Word.Document.8">
              <p:embed/>
            </p:oleObj>
          </a:graphicData>
        </a:graphic>
      </p:graphicFrame>
      <p:sp>
        <p:nvSpPr>
          <p:cNvPr id="17411" name="Text Box 3"/>
          <p:cNvSpPr txBox="1">
            <a:spLocks noChangeArrowheads="1"/>
          </p:cNvSpPr>
          <p:nvPr/>
        </p:nvSpPr>
        <p:spPr bwMode="auto">
          <a:xfrm>
            <a:off x="1143000" y="533400"/>
            <a:ext cx="7467600" cy="1187450"/>
          </a:xfrm>
          <a:prstGeom prst="rect">
            <a:avLst/>
          </a:prstGeom>
          <a:noFill/>
          <a:ln w="9525">
            <a:noFill/>
            <a:miter lim="800000"/>
            <a:headEnd/>
            <a:tailEnd/>
          </a:ln>
          <a:effectLst/>
        </p:spPr>
        <p:txBody>
          <a:bodyPr>
            <a:spAutoFit/>
          </a:bodyPr>
          <a:lstStyle/>
          <a:p>
            <a:pPr algn="ctr">
              <a:spcBef>
                <a:spcPct val="50000"/>
              </a:spcBef>
            </a:pPr>
            <a:r>
              <a:rPr lang="en-US"/>
              <a:t>ENGLISH DEPARTMENT RUBRIC FOR 1 CHUNK PARAGRAPH WITH A 1:2 RATIO - SCORE OF 4 (located on share drive)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1026"/>
          <p:cNvGraphicFramePr>
            <a:graphicFrameLocks noChangeAspect="1"/>
          </p:cNvGraphicFramePr>
          <p:nvPr/>
        </p:nvGraphicFramePr>
        <p:xfrm>
          <a:off x="1441450" y="1754188"/>
          <a:ext cx="6754813" cy="6969125"/>
        </p:xfrm>
        <a:graphic>
          <a:graphicData uri="http://schemas.openxmlformats.org/presentationml/2006/ole">
            <p:oleObj spid="_x0000_s20482" name="Document" r:id="rId3" imgW="6758940" imgH="6972300" progId="Word.Document.8">
              <p:embed/>
            </p:oleObj>
          </a:graphicData>
        </a:graphic>
      </p:graphicFrame>
      <p:sp>
        <p:nvSpPr>
          <p:cNvPr id="20483" name="Text Box 1027"/>
          <p:cNvSpPr txBox="1">
            <a:spLocks noChangeArrowheads="1"/>
          </p:cNvSpPr>
          <p:nvPr/>
        </p:nvSpPr>
        <p:spPr bwMode="auto">
          <a:xfrm>
            <a:off x="1143000" y="533400"/>
            <a:ext cx="73152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20484" name="Text Box 1028"/>
          <p:cNvSpPr txBox="1">
            <a:spLocks noChangeArrowheads="1"/>
          </p:cNvSpPr>
          <p:nvPr/>
        </p:nvSpPr>
        <p:spPr bwMode="auto">
          <a:xfrm>
            <a:off x="1447800" y="457200"/>
            <a:ext cx="6858000" cy="1735138"/>
          </a:xfrm>
          <a:prstGeom prst="rect">
            <a:avLst/>
          </a:prstGeom>
          <a:noFill/>
          <a:ln w="9525">
            <a:noFill/>
            <a:miter lim="800000"/>
            <a:headEnd/>
            <a:tailEnd/>
          </a:ln>
          <a:effectLst/>
        </p:spPr>
        <p:txBody>
          <a:bodyPr>
            <a:spAutoFit/>
          </a:bodyPr>
          <a:lstStyle/>
          <a:p>
            <a:pPr algn="ctr">
              <a:spcBef>
                <a:spcPct val="50000"/>
              </a:spcBef>
            </a:pPr>
            <a:r>
              <a:rPr lang="en-US"/>
              <a:t>ENGLISH DEPARTMENT RUBRIC FOR 2 CHUNK PARAGRAPH WITH A 1:2 RATIO - SCORE OF 4 (located on share drive)</a:t>
            </a:r>
          </a:p>
          <a:p>
            <a:pPr>
              <a:spcBef>
                <a:spcPct val="50000"/>
              </a:spcBef>
            </a:pP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962025" y="685800"/>
            <a:ext cx="7772400" cy="1219200"/>
          </a:xfrm>
        </p:spPr>
        <p:txBody>
          <a:bodyPr/>
          <a:lstStyle/>
          <a:p>
            <a:r>
              <a:rPr lang="en-US" smtClean="0">
                <a:solidFill>
                  <a:srgbClr val="000000"/>
                </a:solidFill>
              </a:rPr>
              <a:t>What is Weaving?</a:t>
            </a:r>
            <a:endParaRPr lang="en-US" smtClean="0"/>
          </a:p>
        </p:txBody>
      </p:sp>
      <p:sp>
        <p:nvSpPr>
          <p:cNvPr id="22531" name="Rectangle 3"/>
          <p:cNvSpPr>
            <a:spLocks noGrp="1" noChangeArrowheads="1"/>
          </p:cNvSpPr>
          <p:nvPr>
            <p:ph type="subTitle" idx="1"/>
          </p:nvPr>
        </p:nvSpPr>
        <p:spPr>
          <a:xfrm>
            <a:off x="914400" y="1600200"/>
            <a:ext cx="7620000" cy="4648200"/>
          </a:xfrm>
        </p:spPr>
        <p:txBody>
          <a:bodyPr/>
          <a:lstStyle/>
          <a:p>
            <a:r>
              <a:rPr lang="en-US" b="1" smtClean="0">
                <a:solidFill>
                  <a:srgbClr val="000000"/>
                </a:solidFill>
              </a:rPr>
              <a:t>Weaving</a:t>
            </a:r>
            <a:r>
              <a:rPr lang="en-US" smtClean="0">
                <a:solidFill>
                  <a:srgbClr val="000000"/>
                </a:solidFill>
              </a:rPr>
              <a:t> is the goal of all writers.  It describes the ability to weave together CDs and CMs while effectively communicating ideas through writing.  Writers that effectively </a:t>
            </a:r>
            <a:r>
              <a:rPr lang="en-US" b="1" smtClean="0">
                <a:solidFill>
                  <a:srgbClr val="000000"/>
                </a:solidFill>
              </a:rPr>
              <a:t>weave</a:t>
            </a:r>
            <a:r>
              <a:rPr lang="en-US" smtClean="0">
                <a:solidFill>
                  <a:srgbClr val="000000"/>
                </a:solidFill>
              </a:rPr>
              <a:t> are aware of expected ratios/balance AND can seamlessly put them together in their writing.  As a teacher it is important that you recognize students who effectively weave and allow them to do so.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990600" y="685800"/>
            <a:ext cx="7743825" cy="838200"/>
          </a:xfrm>
        </p:spPr>
        <p:txBody>
          <a:bodyPr/>
          <a:lstStyle/>
          <a:p>
            <a:r>
              <a:rPr lang="en-US" smtClean="0">
                <a:solidFill>
                  <a:srgbClr val="000000"/>
                </a:solidFill>
              </a:rPr>
              <a:t>Are our students weaving?</a:t>
            </a:r>
            <a:endParaRPr lang="en-US" smtClean="0"/>
          </a:p>
        </p:txBody>
      </p:sp>
      <p:sp>
        <p:nvSpPr>
          <p:cNvPr id="23555" name="Rectangle 3"/>
          <p:cNvSpPr>
            <a:spLocks noGrp="1" noChangeArrowheads="1"/>
          </p:cNvSpPr>
          <p:nvPr>
            <p:ph type="subTitle" idx="1"/>
          </p:nvPr>
        </p:nvSpPr>
        <p:spPr>
          <a:xfrm>
            <a:off x="1647825" y="1600200"/>
            <a:ext cx="6400800" cy="4648200"/>
          </a:xfrm>
        </p:spPr>
        <p:txBody>
          <a:bodyPr/>
          <a:lstStyle/>
          <a:p>
            <a:r>
              <a:rPr lang="en-US" sz="2400" b="1" smtClean="0">
                <a:solidFill>
                  <a:srgbClr val="000000"/>
                </a:solidFill>
              </a:rPr>
              <a:t>Some are….most aren’t.  Why?</a:t>
            </a:r>
          </a:p>
          <a:p>
            <a:pPr>
              <a:buFont typeface="Monotype Sorts" pitchFamily="2" charset="2"/>
              <a:buChar char="4"/>
            </a:pPr>
            <a:r>
              <a:rPr lang="en-US" sz="2200" smtClean="0">
                <a:solidFill>
                  <a:srgbClr val="000000"/>
                </a:solidFill>
              </a:rPr>
              <a:t>Many of our 9th students haven’t received specific feedback about their writing (via rubric etc.)</a:t>
            </a:r>
          </a:p>
          <a:p>
            <a:pPr>
              <a:buFont typeface="Monotype Sorts" pitchFamily="2" charset="2"/>
              <a:buChar char="4"/>
            </a:pPr>
            <a:r>
              <a:rPr lang="en-US" sz="2200" smtClean="0">
                <a:solidFill>
                  <a:srgbClr val="000000"/>
                </a:solidFill>
              </a:rPr>
              <a:t>Many of our 9th and 10th grade students are very good at summarizing CD, but STRUGGLE with CM</a:t>
            </a:r>
          </a:p>
          <a:p>
            <a:pPr>
              <a:buFont typeface="Monotype Sorts" pitchFamily="2" charset="2"/>
              <a:buChar char="4"/>
            </a:pPr>
            <a:r>
              <a:rPr lang="en-US" sz="2200" smtClean="0">
                <a:solidFill>
                  <a:srgbClr val="000000"/>
                </a:solidFill>
              </a:rPr>
              <a:t>Teachers have different expectations which is a source of frustration for students - we don’t speak the same language.</a:t>
            </a:r>
          </a:p>
          <a:p>
            <a:pPr>
              <a:buFont typeface="Monotype Sorts" pitchFamily="2" charset="2"/>
              <a:buChar char="4"/>
            </a:pPr>
            <a:r>
              <a:rPr lang="en-US" sz="2200" smtClean="0">
                <a:solidFill>
                  <a:srgbClr val="000000"/>
                </a:solidFill>
              </a:rPr>
              <a:t>Students have trouble with organization - their writing wanders.  We ask them to master the structure before allowing them to leave it.</a:t>
            </a:r>
          </a:p>
          <a:p>
            <a:pPr>
              <a:buFont typeface="Monotype Sorts" pitchFamily="2" charset="2"/>
              <a:buChar char="4"/>
            </a:pPr>
            <a:r>
              <a:rPr lang="en-US" sz="2200" smtClean="0">
                <a:solidFill>
                  <a:srgbClr val="000000"/>
                </a:solidFill>
              </a:rPr>
              <a:t>Students who are weaving should know it!  You can ask them, in English class are you weaving?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23333" t="19753" r="12500"/>
          <a:stretch>
            <a:fillRect/>
          </a:stretch>
        </p:blipFill>
        <p:spPr bwMode="auto">
          <a:xfrm>
            <a:off x="1752600" y="1676399"/>
            <a:ext cx="5867400" cy="4953001"/>
          </a:xfrm>
          <a:prstGeom prst="rect">
            <a:avLst/>
          </a:prstGeom>
          <a:noFill/>
          <a:ln w="9525">
            <a:noFill/>
            <a:miter lim="800000"/>
            <a:headEnd/>
            <a:tailEnd/>
          </a:ln>
        </p:spPr>
      </p:pic>
      <p:pic>
        <p:nvPicPr>
          <p:cNvPr id="5" name="Picture 4"/>
          <p:cNvPicPr/>
          <p:nvPr/>
        </p:nvPicPr>
        <p:blipFill>
          <a:blip r:embed="rId2" cstate="print"/>
          <a:srcRect l="20833" r="12500" b="81111"/>
          <a:stretch>
            <a:fillRect/>
          </a:stretch>
        </p:blipFill>
        <p:spPr bwMode="auto">
          <a:xfrm>
            <a:off x="1676400" y="304800"/>
            <a:ext cx="6096000" cy="1295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l="25833" t="20000" r="12500" b="15556"/>
          <a:stretch>
            <a:fillRect/>
          </a:stretch>
        </p:blipFill>
        <p:spPr bwMode="auto">
          <a:xfrm>
            <a:off x="1752600" y="1600200"/>
            <a:ext cx="6172200" cy="5029200"/>
          </a:xfrm>
          <a:prstGeom prst="rect">
            <a:avLst/>
          </a:prstGeom>
          <a:noFill/>
          <a:ln w="9525">
            <a:noFill/>
            <a:miter lim="800000"/>
            <a:headEnd/>
            <a:tailEnd/>
          </a:ln>
        </p:spPr>
      </p:pic>
      <p:sp>
        <p:nvSpPr>
          <p:cNvPr id="6" name="Rectangle 2"/>
          <p:cNvSpPr>
            <a:spLocks noGrp="1" noChangeArrowheads="1"/>
          </p:cNvSpPr>
          <p:nvPr>
            <p:ph type="title"/>
          </p:nvPr>
        </p:nvSpPr>
        <p:spPr>
          <a:xfrm>
            <a:off x="990600" y="457200"/>
            <a:ext cx="7772400" cy="1143000"/>
          </a:xfrm>
        </p:spPr>
        <p:txBody>
          <a:bodyPr/>
          <a:lstStyle/>
          <a:p>
            <a:pPr algn="ctr"/>
            <a:r>
              <a:rPr lang="en-US" dirty="0" smtClean="0">
                <a:solidFill>
                  <a:srgbClr val="000000"/>
                </a:solidFill>
              </a:rPr>
              <a:t>Introduction</a:t>
            </a: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2" cstate="print"/>
          <a:srcRect l="23333" t="20000" r="13333" b="11111"/>
          <a:stretch>
            <a:fillRect/>
          </a:stretch>
        </p:blipFill>
        <p:spPr bwMode="auto">
          <a:xfrm>
            <a:off x="0" y="2514600"/>
            <a:ext cx="4572000" cy="4343400"/>
          </a:xfrm>
          <a:prstGeom prst="rect">
            <a:avLst/>
          </a:prstGeom>
          <a:noFill/>
          <a:ln w="9525">
            <a:noFill/>
            <a:miter lim="800000"/>
            <a:headEnd/>
            <a:tailEnd/>
          </a:ln>
        </p:spPr>
      </p:pic>
      <p:pic>
        <p:nvPicPr>
          <p:cNvPr id="5" name="Picture 4"/>
          <p:cNvPicPr/>
          <p:nvPr/>
        </p:nvPicPr>
        <p:blipFill>
          <a:blip r:embed="rId3" cstate="print"/>
          <a:srcRect l="24167" t="22222" r="12500" b="16667"/>
          <a:stretch>
            <a:fillRect/>
          </a:stretch>
        </p:blipFill>
        <p:spPr bwMode="auto">
          <a:xfrm>
            <a:off x="4648200" y="2514600"/>
            <a:ext cx="4495800" cy="4343400"/>
          </a:xfrm>
          <a:prstGeom prst="rect">
            <a:avLst/>
          </a:prstGeom>
          <a:noFill/>
          <a:ln w="9525">
            <a:noFill/>
            <a:miter lim="800000"/>
            <a:headEnd/>
            <a:tailEnd/>
          </a:ln>
        </p:spPr>
      </p:pic>
      <p:sp>
        <p:nvSpPr>
          <p:cNvPr id="6" name="TextBox 5"/>
          <p:cNvSpPr txBox="1"/>
          <p:nvPr/>
        </p:nvSpPr>
        <p:spPr>
          <a:xfrm>
            <a:off x="0" y="0"/>
            <a:ext cx="9144000" cy="2554545"/>
          </a:xfrm>
          <a:prstGeom prst="rect">
            <a:avLst/>
          </a:prstGeom>
          <a:solidFill>
            <a:schemeClr val="bg1"/>
          </a:solidFill>
        </p:spPr>
        <p:txBody>
          <a:bodyPr wrap="square" rtlCol="0">
            <a:spAutoFit/>
          </a:bodyPr>
          <a:lstStyle/>
          <a:p>
            <a:pPr algn="ctr"/>
            <a:r>
              <a:rPr lang="en-US" sz="4800" dirty="0" smtClean="0"/>
              <a:t>Compare these two introductions. Which one is a better opening?</a:t>
            </a:r>
          </a:p>
          <a:p>
            <a:pPr algn="ctr"/>
            <a:endParaRPr lang="en-US" sz="4800" dirty="0"/>
          </a:p>
          <a:p>
            <a:pPr algn="ct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Body Paragraphs</a:t>
            </a:r>
            <a:endParaRPr lang="en-US" dirty="0"/>
          </a:p>
        </p:txBody>
      </p:sp>
      <p:pic>
        <p:nvPicPr>
          <p:cNvPr id="4" name="Picture 3"/>
          <p:cNvPicPr/>
          <p:nvPr/>
        </p:nvPicPr>
        <p:blipFill>
          <a:blip r:embed="rId2" cstate="print"/>
          <a:srcRect l="23333" t="20000" r="12500" b="5556"/>
          <a:stretch>
            <a:fillRect/>
          </a:stretch>
        </p:blipFill>
        <p:spPr bwMode="auto">
          <a:xfrm>
            <a:off x="1981200" y="1676400"/>
            <a:ext cx="5867400" cy="4876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to Use Transitions</a:t>
            </a:r>
            <a:endParaRPr lang="en-US" dirty="0"/>
          </a:p>
        </p:txBody>
      </p:sp>
      <p:pic>
        <p:nvPicPr>
          <p:cNvPr id="4" name="Picture 3"/>
          <p:cNvPicPr/>
          <p:nvPr/>
        </p:nvPicPr>
        <p:blipFill>
          <a:blip r:embed="rId2" cstate="print"/>
          <a:srcRect l="24167" t="20000" r="12500" b="20000"/>
          <a:stretch>
            <a:fillRect/>
          </a:stretch>
        </p:blipFill>
        <p:spPr bwMode="auto">
          <a:xfrm>
            <a:off x="1600200" y="1676400"/>
            <a:ext cx="6781800" cy="4953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to Use Transitions</a:t>
            </a:r>
            <a:endParaRPr lang="en-US" dirty="0"/>
          </a:p>
        </p:txBody>
      </p:sp>
      <p:pic>
        <p:nvPicPr>
          <p:cNvPr id="4" name="Picture 3"/>
          <p:cNvPicPr/>
          <p:nvPr/>
        </p:nvPicPr>
        <p:blipFill>
          <a:blip r:embed="rId2" cstate="print"/>
          <a:srcRect l="24167" t="20000" r="12500" b="13333"/>
          <a:stretch>
            <a:fillRect/>
          </a:stretch>
        </p:blipFill>
        <p:spPr bwMode="auto">
          <a:xfrm>
            <a:off x="1676400" y="1600200"/>
            <a:ext cx="6172200" cy="5029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Lead In</a:t>
            </a:r>
            <a:endParaRPr lang="en-US" dirty="0"/>
          </a:p>
        </p:txBody>
      </p:sp>
      <p:pic>
        <p:nvPicPr>
          <p:cNvPr id="4" name="Picture 3"/>
          <p:cNvPicPr/>
          <p:nvPr/>
        </p:nvPicPr>
        <p:blipFill>
          <a:blip r:embed="rId2" cstate="print"/>
          <a:srcRect l="24167" t="20000" r="12500" b="28889"/>
          <a:stretch>
            <a:fillRect/>
          </a:stretch>
        </p:blipFill>
        <p:spPr bwMode="auto">
          <a:xfrm>
            <a:off x="1828800" y="1828800"/>
            <a:ext cx="6324600" cy="3505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NOTEBOOK">
  <a:themeElements>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TEBOOK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Designs\NOTEBOOK.POT</Template>
  <TotalTime>6678</TotalTime>
  <Words>1405</Words>
  <Application>Microsoft Office PowerPoint</Application>
  <PresentationFormat>On-screen Show (4:3)</PresentationFormat>
  <Paragraphs>91</Paragraphs>
  <Slides>29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NOTEBOOK</vt:lpstr>
      <vt:lpstr>Document</vt:lpstr>
      <vt:lpstr>Multi-Paragraph Essay</vt:lpstr>
      <vt:lpstr>Paper Structure</vt:lpstr>
      <vt:lpstr>Slide 3</vt:lpstr>
      <vt:lpstr>Introduction</vt:lpstr>
      <vt:lpstr>Slide 5</vt:lpstr>
      <vt:lpstr>Body Paragraphs</vt:lpstr>
      <vt:lpstr>How to Use Transitions</vt:lpstr>
      <vt:lpstr>How to Use Transitions</vt:lpstr>
      <vt:lpstr>Lead In</vt:lpstr>
      <vt:lpstr>Lead In</vt:lpstr>
      <vt:lpstr>Conclusion Paragraph</vt:lpstr>
      <vt:lpstr>Paragraph Structure</vt:lpstr>
      <vt:lpstr>Get Ready to Color Your World!</vt:lpstr>
      <vt:lpstr>Step 1 - The Topic Sentence (TS)</vt:lpstr>
      <vt:lpstr> Step 2 - Concrete Details (CD)</vt:lpstr>
      <vt:lpstr>Step 3: Commentary Sentences (CM)</vt:lpstr>
      <vt:lpstr>Restrictions of Commentary</vt:lpstr>
      <vt:lpstr>This shows that…</vt:lpstr>
      <vt:lpstr>Step 4: Concluding Sentence (CS)</vt:lpstr>
      <vt:lpstr>Example: One Chunk</vt:lpstr>
      <vt:lpstr>Example: Two Chunk</vt:lpstr>
      <vt:lpstr>Example: Three Chunk</vt:lpstr>
      <vt:lpstr>Paragraph Requirements</vt:lpstr>
      <vt:lpstr>Slide 24</vt:lpstr>
      <vt:lpstr>A chunk can include different ratios of CD to CM depending on the mode of writing</vt:lpstr>
      <vt:lpstr>Slide 26</vt:lpstr>
      <vt:lpstr>Slide 27</vt:lpstr>
      <vt:lpstr>What is Weaving?</vt:lpstr>
      <vt:lpstr>Are our students weaving?</vt:lpstr>
    </vt:vector>
  </TitlesOfParts>
  <Company>WRSD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Jane Schaffer Writing for Beginners</dc:title>
  <dc:creator>lalfano</dc:creator>
  <cp:lastModifiedBy>MIS</cp:lastModifiedBy>
  <cp:revision>37</cp:revision>
  <cp:lastPrinted>2008-03-10T18:01:38Z</cp:lastPrinted>
  <dcterms:created xsi:type="dcterms:W3CDTF">2008-03-10T17:06:37Z</dcterms:created>
  <dcterms:modified xsi:type="dcterms:W3CDTF">2013-12-14T11:50:38Z</dcterms:modified>
</cp:coreProperties>
</file>