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53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67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570" r:id="rId88"/>
    <p:sldId id="571" r:id="rId89"/>
    <p:sldId id="572" r:id="rId90"/>
    <p:sldId id="573" r:id="rId91"/>
    <p:sldId id="574" r:id="rId92"/>
    <p:sldId id="575" r:id="rId93"/>
    <p:sldId id="576" r:id="rId94"/>
    <p:sldId id="577" r:id="rId95"/>
    <p:sldId id="578" r:id="rId96"/>
    <p:sldId id="579" r:id="rId97"/>
    <p:sldId id="580" r:id="rId98"/>
    <p:sldId id="581" r:id="rId99"/>
    <p:sldId id="582" r:id="rId100"/>
    <p:sldId id="583" r:id="rId101"/>
    <p:sldId id="368" r:id="rId102"/>
    <p:sldId id="362" r:id="rId103"/>
    <p:sldId id="363" r:id="rId104"/>
    <p:sldId id="364" r:id="rId105"/>
    <p:sldId id="365" r:id="rId106"/>
    <p:sldId id="366" r:id="rId107"/>
    <p:sldId id="367" r:id="rId108"/>
    <p:sldId id="514" r:id="rId109"/>
    <p:sldId id="515" r:id="rId110"/>
    <p:sldId id="516" r:id="rId111"/>
    <p:sldId id="517" r:id="rId112"/>
    <p:sldId id="518" r:id="rId113"/>
    <p:sldId id="519" r:id="rId114"/>
    <p:sldId id="520" r:id="rId115"/>
    <p:sldId id="521" r:id="rId116"/>
    <p:sldId id="566" r:id="rId117"/>
    <p:sldId id="522" r:id="rId118"/>
    <p:sldId id="523" r:id="rId119"/>
    <p:sldId id="524" r:id="rId120"/>
    <p:sldId id="525" r:id="rId121"/>
    <p:sldId id="526" r:id="rId122"/>
    <p:sldId id="527" r:id="rId123"/>
    <p:sldId id="528" r:id="rId124"/>
    <p:sldId id="529" r:id="rId125"/>
    <p:sldId id="530" r:id="rId126"/>
    <p:sldId id="568" r:id="rId127"/>
    <p:sldId id="569" r:id="rId128"/>
    <p:sldId id="532" r:id="rId129"/>
    <p:sldId id="567" r:id="rId130"/>
    <p:sldId id="533" r:id="rId131"/>
    <p:sldId id="534" r:id="rId132"/>
    <p:sldId id="535" r:id="rId133"/>
    <p:sldId id="536" r:id="rId134"/>
    <p:sldId id="537" r:id="rId135"/>
    <p:sldId id="538" r:id="rId136"/>
    <p:sldId id="593" r:id="rId137"/>
    <p:sldId id="584" r:id="rId138"/>
    <p:sldId id="540" r:id="rId139"/>
    <p:sldId id="585" r:id="rId140"/>
    <p:sldId id="586" r:id="rId141"/>
    <p:sldId id="587" r:id="rId142"/>
    <p:sldId id="588" r:id="rId143"/>
    <p:sldId id="589" r:id="rId144"/>
    <p:sldId id="590" r:id="rId145"/>
    <p:sldId id="591" r:id="rId146"/>
    <p:sldId id="592" r:id="rId1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</p:showPr>
  <p:clrMru>
    <a:srgbClr val="003366"/>
    <a:srgbClr val="4D4D4D"/>
    <a:srgbClr val="CC3399"/>
    <a:srgbClr val="6D7A7F"/>
    <a:srgbClr val="7E806C"/>
    <a:srgbClr val="BDC4A0"/>
    <a:srgbClr val="D4AC9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58" autoAdjust="0"/>
  </p:normalViewPr>
  <p:slideViewPr>
    <p:cSldViewPr snapToGrid="0">
      <p:cViewPr varScale="1">
        <p:scale>
          <a:sx n="72" d="100"/>
          <a:sy n="72" d="100"/>
        </p:scale>
        <p:origin x="-6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 userDrawn="1"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 userDrawn="1"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 userDrawn="1"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 userDrawn="1"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 userDrawn="1"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 userDrawn="1"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 userDrawn="1"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 userDrawn="1"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 userDrawn="1"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663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63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9AAD-D66D-405E-98F5-71482A0E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9400-05B8-4AB5-9FB1-35A613ECE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9CAF-F6B7-4089-9785-988AF20A2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34887-7E6B-4150-8AF4-AA2D2D1B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75F40-F809-4A2A-9DFA-905E3CED1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AD38F-9209-4D9A-A223-DAAE9FCDE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845F-01E4-4416-880C-F6C71A118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04EB-6736-4486-9D79-ED658906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B72E-12B9-41F0-A085-DFB612E0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31B12-3D26-4957-ADF3-040132711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659E-A924-483B-A627-EE28FE059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FFA4D-2E11-4390-8106-11240298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75F9-B62C-4D10-8B9E-96A574DE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0D52-3E95-4F06-84F3-FD2F912AA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652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52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17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652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52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52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52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52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52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52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52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52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652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52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52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52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52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0114328-5E98-419C-9875-83BB25F4F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28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9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7" Type="http://schemas.openxmlformats.org/officeDocument/2006/relationships/slide" Target="slide1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0.xml"/><Relationship Id="rId5" Type="http://schemas.openxmlformats.org/officeDocument/2006/relationships/slide" Target="slide122.xml"/><Relationship Id="rId4" Type="http://schemas.openxmlformats.org/officeDocument/2006/relationships/slide" Target="slide12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11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17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" Target="slide117.xml"/><Relationship Id="rId3" Type="http://schemas.openxmlformats.org/officeDocument/2006/relationships/slide" Target="slide126.xml"/><Relationship Id="rId7" Type="http://schemas.openxmlformats.org/officeDocument/2006/relationships/hyperlink" Target="http://coolquiz.com/quizzes/music/answer.asp?AnswerNum=4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olquiz.com/quizzes/music/answer.asp?AnswerNum=3" TargetMode="External"/><Relationship Id="rId5" Type="http://schemas.openxmlformats.org/officeDocument/2006/relationships/hyperlink" Target="http://coolquiz.com/quizzes/music/answer.asp?AnswerNum=2" TargetMode="External"/><Relationship Id="rId4" Type="http://schemas.openxmlformats.org/officeDocument/2006/relationships/hyperlink" Target="http://coolquiz.com/quizzes/music/answer.asp?AnswerNum=1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coolquiz.com/quizzes/music/answer.asp?AnswerNum=3" TargetMode="External"/><Relationship Id="rId1" Type="http://schemas.openxmlformats.org/officeDocument/2006/relationships/slideLayout" Target="../slideLayouts/slideLayout12.xml"/><Relationship Id="rId5" Type="http://schemas.openxmlformats.org/officeDocument/2006/relationships/slide" Target="slide117.xml"/><Relationship Id="rId4" Type="http://schemas.openxmlformats.org/officeDocument/2006/relationships/slide" Target="slide12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1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1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" Target="slide12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slide" Target="slide12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slide" Target="slide12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slide" Target="slide12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slide" Target="slide12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slide" Target="slide12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slide" Target="slide108.xml"/><Relationship Id="rId4" Type="http://schemas.openxmlformats.org/officeDocument/2006/relationships/slide" Target="slide12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26" Type="http://schemas.openxmlformats.org/officeDocument/2006/relationships/slide" Target="slide63.xml"/><Relationship Id="rId39" Type="http://schemas.openxmlformats.org/officeDocument/2006/relationships/image" Target="../media/image2.png"/><Relationship Id="rId3" Type="http://schemas.openxmlformats.org/officeDocument/2006/relationships/slide" Target="slide3.xml"/><Relationship Id="rId21" Type="http://schemas.openxmlformats.org/officeDocument/2006/relationships/slide" Target="slide39.xml"/><Relationship Id="rId34" Type="http://schemas.openxmlformats.org/officeDocument/2006/relationships/slide" Target="slide79.xml"/><Relationship Id="rId42" Type="http://schemas.openxmlformats.org/officeDocument/2006/relationships/slide" Target="slide91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61.xml"/><Relationship Id="rId33" Type="http://schemas.openxmlformats.org/officeDocument/2006/relationships/slide" Target="slide77.xml"/><Relationship Id="rId38" Type="http://schemas.openxmlformats.org/officeDocument/2006/relationships/slide" Target="slide135.xml"/><Relationship Id="rId46" Type="http://schemas.openxmlformats.org/officeDocument/2006/relationships/slide" Target="slide108.xml"/><Relationship Id="rId2" Type="http://schemas.openxmlformats.org/officeDocument/2006/relationships/slide" Target="slide101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29" Type="http://schemas.openxmlformats.org/officeDocument/2006/relationships/slide" Target="slide69.xml"/><Relationship Id="rId41" Type="http://schemas.openxmlformats.org/officeDocument/2006/relationships/slide" Target="slide8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59.xml"/><Relationship Id="rId32" Type="http://schemas.openxmlformats.org/officeDocument/2006/relationships/slide" Target="slide75.xml"/><Relationship Id="rId37" Type="http://schemas.openxmlformats.org/officeDocument/2006/relationships/slide" Target="slide85.xml"/><Relationship Id="rId40" Type="http://schemas.openxmlformats.org/officeDocument/2006/relationships/slide" Target="slide87.xml"/><Relationship Id="rId45" Type="http://schemas.openxmlformats.org/officeDocument/2006/relationships/slide" Target="slide9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43.xml"/><Relationship Id="rId28" Type="http://schemas.openxmlformats.org/officeDocument/2006/relationships/slide" Target="slide67.xml"/><Relationship Id="rId36" Type="http://schemas.openxmlformats.org/officeDocument/2006/relationships/slide" Target="slide83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31" Type="http://schemas.openxmlformats.org/officeDocument/2006/relationships/slide" Target="slide73.xml"/><Relationship Id="rId44" Type="http://schemas.openxmlformats.org/officeDocument/2006/relationships/slide" Target="slide9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Relationship Id="rId27" Type="http://schemas.openxmlformats.org/officeDocument/2006/relationships/slide" Target="slide65.xml"/><Relationship Id="rId30" Type="http://schemas.openxmlformats.org/officeDocument/2006/relationships/slide" Target="slide71.xml"/><Relationship Id="rId35" Type="http://schemas.openxmlformats.org/officeDocument/2006/relationships/slide" Target="slide81.xml"/><Relationship Id="rId43" Type="http://schemas.openxmlformats.org/officeDocument/2006/relationships/slide" Target="slide9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triviaje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520700"/>
            <a:ext cx="7307263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2575" y="238125"/>
            <a:ext cx="388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4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18435" name="Text Box 1075"/>
          <p:cNvSpPr txBox="1">
            <a:spLocks noChangeArrowheads="1"/>
          </p:cNvSpPr>
          <p:nvPr/>
        </p:nvSpPr>
        <p:spPr bwMode="auto">
          <a:xfrm>
            <a:off x="1471613" y="2557463"/>
            <a:ext cx="3430587" cy="355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500" dirty="0" err="1" smtClean="0">
                <a:latin typeface="Times New Roman" pitchFamily="18" charset="0"/>
              </a:rPr>
              <a:t>Samneric</a:t>
            </a:r>
            <a:endParaRPr lang="en-US" sz="5500" dirty="0">
              <a:latin typeface="Times New Roman" pitchFamily="18" charset="0"/>
            </a:endParaRPr>
          </a:p>
          <a:p>
            <a:pPr eaLnBrk="1" hangingPunct="1"/>
            <a:endParaRPr lang="en-US" sz="5500" dirty="0">
              <a:latin typeface="Times New Roman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sz="5500" i="1" dirty="0">
              <a:latin typeface="Times New Roman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sz="5000" i="1" dirty="0">
              <a:latin typeface="Times New Roman" pitchFamily="18" charset="0"/>
            </a:endParaRPr>
          </a:p>
        </p:txBody>
      </p:sp>
      <p:sp>
        <p:nvSpPr>
          <p:cNvPr id="18436" name="AutoShape 107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 smtClean="0"/>
              <a:t>Ralph demands a new fire to be build, but he stands in the ashes of the old fire.</a:t>
            </a:r>
          </a:p>
          <a:p>
            <a:pPr eaLnBrk="1" hangingPunct="1">
              <a:buNone/>
              <a:defRPr/>
            </a:pPr>
            <a:r>
              <a:rPr lang="en-US" dirty="0" smtClean="0"/>
              <a:t>Jack selects who gets pieces of meat, singling out Piggy.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Answer 7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  <p:sp>
        <p:nvSpPr>
          <p:cNvPr id="104452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163" y="444500"/>
            <a:ext cx="7456487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chemeClr val="tx1"/>
                </a:solidFill>
                <a:effectLst/>
              </a:rPr>
              <a:t>30 Years Ago </a:t>
            </a:r>
            <a:r>
              <a:rPr lang="en-US" sz="1000" smtClean="0"/>
              <a:t>Cat. 1</a:t>
            </a:r>
            <a:r>
              <a:rPr lang="en-US" sz="3600" smtClean="0"/>
              <a:t>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8513" y="1687513"/>
            <a:ext cx="4224337" cy="4703762"/>
          </a:xfrm>
        </p:spPr>
        <p:txBody>
          <a:bodyPr/>
          <a:lstStyle/>
          <a:p>
            <a:pPr eaLnBrk="1" hangingPunct="1"/>
            <a:r>
              <a:rPr lang="en-US" sz="3500" b="1" smtClean="0">
                <a:effectLst/>
              </a:rPr>
              <a:t>Can you believe it is already 2008 and that 1978 was thirty years ago?  Answer these questions about the events of 1978.</a:t>
            </a:r>
          </a:p>
        </p:txBody>
      </p:sp>
      <p:sp>
        <p:nvSpPr>
          <p:cNvPr id="105476" name="AutoShape 10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5477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8" y="1719263"/>
            <a:ext cx="4062412" cy="399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8813" y="400050"/>
            <a:ext cx="5399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chemeClr val="tx1"/>
                </a:solidFill>
                <a:effectLst/>
              </a:rPr>
              <a:t>Guitar Hero </a:t>
            </a:r>
            <a:r>
              <a:rPr lang="en-US" sz="900" smtClean="0"/>
              <a:t>cat 2</a:t>
            </a:r>
            <a:r>
              <a:rPr lang="en-US" sz="2800" smtClean="0"/>
              <a:t>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70513" y="2251075"/>
            <a:ext cx="3214687" cy="39814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Answer these questions about legendary guitarists.</a:t>
            </a:r>
          </a:p>
        </p:txBody>
      </p:sp>
      <p:sp>
        <p:nvSpPr>
          <p:cNvPr id="106500" name="AutoShape 7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6501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2173288"/>
            <a:ext cx="4552950" cy="340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238" y="492125"/>
            <a:ext cx="5135562" cy="7032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chemeClr val="tx1"/>
                </a:solidFill>
                <a:effectLst/>
              </a:rPr>
              <a:t>Famous Quotes </a:t>
            </a:r>
            <a:r>
              <a:rPr lang="en-US" sz="900" smtClean="0"/>
              <a:t>Cat. 3</a:t>
            </a:r>
            <a:r>
              <a:rPr lang="en-US" sz="3200" smtClean="0"/>
              <a:t>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05438" y="2176463"/>
            <a:ext cx="3738562" cy="43513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Identify these creators of some famous and often witty quotes.  </a:t>
            </a:r>
          </a:p>
        </p:txBody>
      </p:sp>
      <p:sp>
        <p:nvSpPr>
          <p:cNvPr id="107524" name="AutoShape 7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7525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27175"/>
            <a:ext cx="3516313" cy="467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9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430213" y="276225"/>
            <a:ext cx="6681787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chemeClr val="tx1"/>
                </a:solidFill>
                <a:effectLst/>
              </a:rPr>
              <a:t>Movie Posters </a:t>
            </a:r>
            <a:r>
              <a:rPr lang="en-US" sz="15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198692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5073650" y="1844675"/>
            <a:ext cx="3643313" cy="4173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600" smtClean="0"/>
              <a:t>Identify the movie advertised on the pictured movie poster.</a:t>
            </a:r>
            <a:r>
              <a:rPr lang="en-US" sz="2900" smtClean="0"/>
              <a:t>  </a:t>
            </a:r>
          </a:p>
        </p:txBody>
      </p:sp>
      <p:sp>
        <p:nvSpPr>
          <p:cNvPr id="108548" name="AutoShape 8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8549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1681163"/>
            <a:ext cx="1752600" cy="2628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8550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9075" y="2305050"/>
            <a:ext cx="2109788" cy="315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8551" name="Picture 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9363" y="3556000"/>
            <a:ext cx="1779587" cy="258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285750"/>
            <a:ext cx="5803900" cy="771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chemeClr val="tx1"/>
                </a:solidFill>
                <a:effectLst/>
              </a:rPr>
              <a:t>Literary Characters </a:t>
            </a:r>
            <a:r>
              <a:rPr lang="en-US" sz="1200" smtClean="0"/>
              <a:t>Cat. 5</a:t>
            </a:r>
            <a:r>
              <a:rPr lang="en-US" sz="4000" smtClean="0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68825" y="2497138"/>
            <a:ext cx="3836988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smtClean="0"/>
              <a:t>Answer these questions about the novels and authors of the given characters.</a:t>
            </a:r>
          </a:p>
        </p:txBody>
      </p:sp>
      <p:sp>
        <p:nvSpPr>
          <p:cNvPr id="109572" name="AutoShape 9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9573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1547813"/>
            <a:ext cx="3275012" cy="502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8475" y="234950"/>
            <a:ext cx="5491163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chemeClr val="tx1"/>
                </a:solidFill>
                <a:effectLst/>
              </a:rPr>
              <a:t>Science Experiment </a:t>
            </a:r>
            <a:r>
              <a:rPr lang="en-US" sz="900" smtClean="0"/>
              <a:t>Cat. 6</a:t>
            </a:r>
            <a:r>
              <a:rPr lang="en-US" sz="3200" smtClean="0"/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2650" y="3014663"/>
            <a:ext cx="3478213" cy="190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/>
              <a:t>Answer these general science questions.</a:t>
            </a:r>
          </a:p>
        </p:txBody>
      </p:sp>
      <p:sp>
        <p:nvSpPr>
          <p:cNvPr id="110596" name="AutoShape 10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0597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963" y="2003425"/>
            <a:ext cx="2376487" cy="405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0275" y="639763"/>
            <a:ext cx="6734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chemeClr val="tx1"/>
                </a:solidFill>
                <a:effectLst/>
              </a:rPr>
              <a:t>In the News </a:t>
            </a:r>
            <a:r>
              <a:rPr lang="en-US" sz="900" smtClean="0"/>
              <a:t>Cat. 7</a:t>
            </a:r>
            <a:r>
              <a:rPr lang="en-US" sz="3200" smtClean="0"/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75" y="3338513"/>
            <a:ext cx="3605213" cy="1825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800" smtClean="0"/>
              <a:t>Answer these current events questions</a:t>
            </a:r>
          </a:p>
        </p:txBody>
      </p:sp>
      <p:pic>
        <p:nvPicPr>
          <p:cNvPr id="111620" name="Picture 80" descr="Newspaper_animated_hot_coffe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2574925"/>
            <a:ext cx="4240212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AutoShape 8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2244725" y="3227388"/>
            <a:ext cx="39417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Final Question</a:t>
            </a:r>
          </a:p>
        </p:txBody>
      </p:sp>
      <p:sp>
        <p:nvSpPr>
          <p:cNvPr id="132099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93088" y="271463"/>
            <a:ext cx="660400" cy="5080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7842250" y="99060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Times New Roman" pitchFamily="18" charset="0"/>
                <a:hlinkClick r:id="rId2" action="ppaction://hlinksldjump"/>
              </a:rPr>
              <a:t>Home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66294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500" dirty="0">
                <a:latin typeface="Times New Roman" pitchFamily="18" charset="0"/>
              </a:rPr>
              <a:t>Category:</a:t>
            </a:r>
          </a:p>
          <a:p>
            <a:pPr eaLnBrk="1" hangingPunct="1"/>
            <a:endParaRPr lang="en-US" sz="5500" dirty="0">
              <a:latin typeface="Times New Roman" pitchFamily="18" charset="0"/>
            </a:endParaRPr>
          </a:p>
          <a:p>
            <a:pPr eaLnBrk="1" hangingPunct="1"/>
            <a:r>
              <a:rPr lang="en-US" sz="5500" dirty="0" smtClean="0">
                <a:latin typeface="Times New Roman" pitchFamily="18" charset="0"/>
              </a:rPr>
              <a:t>Authority</a:t>
            </a:r>
            <a:endParaRPr lang="en-US" sz="5500" dirty="0">
              <a:latin typeface="Times New Roman" pitchFamily="18" charset="0"/>
            </a:endParaRPr>
          </a:p>
        </p:txBody>
      </p:sp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1143000" y="6096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" y="279400"/>
            <a:ext cx="480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5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7950" y="5467350"/>
            <a:ext cx="3314700" cy="1104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sp>
        <p:nvSpPr>
          <p:cNvPr id="19461" name="Text Box 1065"/>
          <p:cNvSpPr txBox="1">
            <a:spLocks noChangeArrowheads="1"/>
          </p:cNvSpPr>
          <p:nvPr/>
        </p:nvSpPr>
        <p:spPr bwMode="auto">
          <a:xfrm>
            <a:off x="941388" y="2605088"/>
            <a:ext cx="730408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/>
              <a:t>I </a:t>
            </a:r>
            <a:r>
              <a:rPr lang="en-US" sz="4000" dirty="0" smtClean="0"/>
              <a:t>have a problem, and I like to play with rocks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7842250" y="76200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Times New Roman" pitchFamily="18" charset="0"/>
                <a:hlinkClick r:id="rId2" action="ppaction://hlinksldjump"/>
              </a:rPr>
              <a:t>Home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260725" y="2922588"/>
            <a:ext cx="342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 </a:t>
            </a:r>
          </a:p>
        </p:txBody>
      </p:sp>
      <p:sp>
        <p:nvSpPr>
          <p:cNvPr id="134148" name="Text Box 5"/>
          <p:cNvSpPr txBox="1">
            <a:spLocks noChangeArrowheads="1"/>
          </p:cNvSpPr>
          <p:nvPr/>
        </p:nvSpPr>
        <p:spPr bwMode="auto">
          <a:xfrm>
            <a:off x="1219200" y="6096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7842250" y="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Times New Roman" pitchFamily="18" charset="0"/>
                <a:hlinkClick r:id="rId2" action="ppaction://hlinksldjump"/>
              </a:rPr>
              <a:t>Home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950843" y="318052"/>
            <a:ext cx="6629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dirty="0">
                <a:latin typeface="Times New Roman" pitchFamily="18" charset="0"/>
              </a:rPr>
              <a:t>Final:</a:t>
            </a:r>
          </a:p>
        </p:txBody>
      </p:sp>
      <p:sp>
        <p:nvSpPr>
          <p:cNvPr id="135172" name="Text Box 6"/>
          <p:cNvSpPr txBox="1">
            <a:spLocks noChangeArrowheads="1"/>
          </p:cNvSpPr>
          <p:nvPr/>
        </p:nvSpPr>
        <p:spPr bwMode="auto">
          <a:xfrm>
            <a:off x="0" y="228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970378" y="1101281"/>
            <a:ext cx="774541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Write down...</a:t>
            </a:r>
          </a:p>
          <a:p>
            <a:pPr eaLnBrk="1" hangingPunct="1">
              <a:defRPr/>
            </a:pPr>
            <a:r>
              <a:rPr lang="en-US" sz="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the mountaintop after the fire went out and the boys missed their ship, how did Ralph assert his authority as chief AND how did Jack assert his authority as hunter?</a:t>
            </a:r>
            <a:endParaRPr lang="en-US" sz="5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7543800" y="91440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Times New Roman" pitchFamily="18" charset="0"/>
                <a:hlinkClick r:id="rId2" action="ppaction://hlinksldjump"/>
              </a:rPr>
              <a:t>Home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260725" y="2922588"/>
            <a:ext cx="342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 </a:t>
            </a:r>
          </a:p>
        </p:txBody>
      </p:sp>
      <p:sp>
        <p:nvSpPr>
          <p:cNvPr id="136196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7591425" y="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Times New Roman" pitchFamily="18" charset="0"/>
                <a:hlinkClick r:id="rId2" action="ppaction://hlinksldjump"/>
              </a:rPr>
              <a:t>Home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523875" y="2311400"/>
            <a:ext cx="72913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5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Ron Paul</a:t>
            </a:r>
            <a:endParaRPr lang="en-US" sz="55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5500">
              <a:latin typeface="Times New Roman" pitchFamily="18" charset="0"/>
            </a:endParaRPr>
          </a:p>
        </p:txBody>
      </p:sp>
      <p:sp>
        <p:nvSpPr>
          <p:cNvPr id="137220" name="Text Box 6"/>
          <p:cNvSpPr txBox="1">
            <a:spLocks noChangeArrowheads="1"/>
          </p:cNvSpPr>
          <p:nvPr/>
        </p:nvSpPr>
        <p:spPr bwMode="auto">
          <a:xfrm>
            <a:off x="381000" y="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37221" name="Rectangle 10"/>
          <p:cNvSpPr>
            <a:spLocks noChangeArrowheads="1"/>
          </p:cNvSpPr>
          <p:nvPr/>
        </p:nvSpPr>
        <p:spPr bwMode="auto">
          <a:xfrm>
            <a:off x="4489450" y="989013"/>
            <a:ext cx="4300538" cy="542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500" b="1"/>
              <a:t>Presidential Campaign </a:t>
            </a:r>
          </a:p>
          <a:p>
            <a:r>
              <a:rPr lang="en-US" sz="2500" b="1"/>
              <a:t>(most searched-for)</a:t>
            </a:r>
          </a:p>
          <a:p>
            <a:endParaRPr lang="en-US" sz="2500"/>
          </a:p>
          <a:p>
            <a:r>
              <a:rPr lang="en-US" sz="2500"/>
              <a:t>ron paul </a:t>
            </a:r>
          </a:p>
          <a:p>
            <a:r>
              <a:rPr lang="en-US" sz="2500"/>
              <a:t>fred thompson </a:t>
            </a:r>
          </a:p>
          <a:p>
            <a:r>
              <a:rPr lang="en-US" sz="2500"/>
              <a:t>hillary clinton </a:t>
            </a:r>
          </a:p>
          <a:p>
            <a:r>
              <a:rPr lang="en-US" sz="2500"/>
              <a:t>barack obama </a:t>
            </a:r>
          </a:p>
          <a:p>
            <a:r>
              <a:rPr lang="en-US" sz="2500"/>
              <a:t>john edwards </a:t>
            </a:r>
          </a:p>
          <a:p>
            <a:r>
              <a:rPr lang="en-US" sz="2500"/>
              <a:t>mitt romney </a:t>
            </a:r>
          </a:p>
          <a:p>
            <a:r>
              <a:rPr lang="en-US" sz="2500"/>
              <a:t>john mccain </a:t>
            </a:r>
          </a:p>
          <a:p>
            <a:r>
              <a:rPr lang="en-US" sz="2500"/>
              <a:t>joe biden </a:t>
            </a:r>
          </a:p>
          <a:p>
            <a:r>
              <a:rPr lang="en-US" sz="2500"/>
              <a:t>bill richardson </a:t>
            </a:r>
          </a:p>
          <a:p>
            <a:r>
              <a:rPr lang="en-US" sz="2500"/>
              <a:t>rudy giuliani </a:t>
            </a:r>
          </a:p>
          <a:p>
            <a:endParaRPr lang="en-US" sz="25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7391400" y="83820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latin typeface="Times New Roman" pitchFamily="18" charset="0"/>
                <a:hlinkClick r:id="rId2" action="ppaction://hlinksldjump"/>
              </a:rPr>
              <a:t>Home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38243" name="Text Box 272"/>
          <p:cNvSpPr txBox="1">
            <a:spLocks noChangeArrowheads="1"/>
          </p:cNvSpPr>
          <p:nvPr/>
        </p:nvSpPr>
        <p:spPr bwMode="auto">
          <a:xfrm>
            <a:off x="304800" y="1295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368800"/>
            <a:ext cx="4259263" cy="742950"/>
          </a:xfrm>
        </p:spPr>
        <p:txBody>
          <a:bodyPr/>
          <a:lstStyle/>
          <a:p>
            <a:pPr eaLnBrk="1" hangingPunct="1">
              <a:defRPr/>
            </a:pPr>
            <a:endParaRPr lang="en-US" sz="390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sz="3900" smtClean="0">
              <a:solidFill>
                <a:schemeClr val="tx2"/>
              </a:solidFill>
            </a:endParaRPr>
          </a:p>
        </p:txBody>
      </p:sp>
      <p:sp>
        <p:nvSpPr>
          <p:cNvPr id="139267" name="Text Box 7"/>
          <p:cNvSpPr txBox="1">
            <a:spLocks noChangeArrowheads="1"/>
          </p:cNvSpPr>
          <p:nvPr/>
        </p:nvSpPr>
        <p:spPr bwMode="auto">
          <a:xfrm>
            <a:off x="381000" y="230188"/>
            <a:ext cx="501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  <a:hlinkClick r:id="rId2" action="ppaction://hlinksldjump"/>
              </a:rPr>
              <a:t>r1</a:t>
            </a:r>
            <a:endParaRPr lang="en-US" sz="3000">
              <a:latin typeface="Times New Roman" pitchFamily="18" charset="0"/>
            </a:endParaRPr>
          </a:p>
        </p:txBody>
      </p:sp>
      <p:sp>
        <p:nvSpPr>
          <p:cNvPr id="139268" name="Text Box 8"/>
          <p:cNvSpPr txBox="1">
            <a:spLocks noChangeArrowheads="1"/>
          </p:cNvSpPr>
          <p:nvPr/>
        </p:nvSpPr>
        <p:spPr bwMode="auto">
          <a:xfrm>
            <a:off x="381000" y="839788"/>
            <a:ext cx="501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  <a:hlinkClick r:id="rId3" action="ppaction://hlinksldjump"/>
              </a:rPr>
              <a:t>r2</a:t>
            </a:r>
            <a:endParaRPr lang="en-US" sz="3000">
              <a:latin typeface="Times New Roman" pitchFamily="18" charset="0"/>
            </a:endParaRPr>
          </a:p>
        </p:txBody>
      </p:sp>
      <p:sp>
        <p:nvSpPr>
          <p:cNvPr id="489491" name="Text Box 19"/>
          <p:cNvSpPr txBox="1">
            <a:spLocks noChangeArrowheads="1"/>
          </p:cNvSpPr>
          <p:nvPr/>
        </p:nvSpPr>
        <p:spPr bwMode="auto">
          <a:xfrm>
            <a:off x="2474913" y="1365250"/>
            <a:ext cx="536416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arenR"/>
            </a:pPr>
            <a:r>
              <a:rPr lang="en-US" sz="3000">
                <a:latin typeface="Times New Roman" pitchFamily="18" charset="0"/>
              </a:rPr>
              <a:t>Compete individually.  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en-US" sz="3000">
                <a:latin typeface="Times New Roman" pitchFamily="18" charset="0"/>
              </a:rPr>
              <a:t>Write your name on a dollar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en-US" sz="3000">
                <a:latin typeface="Times New Roman" pitchFamily="18" charset="0"/>
              </a:rPr>
              <a:t>We pick one at random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en-US" sz="3000">
                <a:latin typeface="Times New Roman" pitchFamily="18" charset="0"/>
              </a:rPr>
              <a:t>If chosen, you are given five categories with multiple choice questions.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en-US" sz="3000">
                <a:latin typeface="Times New Roman" pitchFamily="18" charset="0"/>
              </a:rPr>
              <a:t>Answer four questions before missing one and you get the entire prize pool.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en-US" sz="3000">
                <a:latin typeface="Times New Roman" pitchFamily="18" charset="0"/>
              </a:rPr>
              <a:t>Stop anytime.  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en-US" sz="3000">
                <a:latin typeface="Times New Roman" pitchFamily="18" charset="0"/>
              </a:rPr>
              <a:t>You get two life lines.</a:t>
            </a:r>
          </a:p>
        </p:txBody>
      </p:sp>
      <p:sp>
        <p:nvSpPr>
          <p:cNvPr id="489495" name="Text Box 23"/>
          <p:cNvSpPr txBox="1">
            <a:spLocks noChangeArrowheads="1"/>
          </p:cNvSpPr>
          <p:nvPr/>
        </p:nvSpPr>
        <p:spPr bwMode="auto">
          <a:xfrm>
            <a:off x="1316038" y="401638"/>
            <a:ext cx="695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Middle Round: Body Slam</a:t>
            </a:r>
          </a:p>
        </p:txBody>
      </p:sp>
      <p:sp>
        <p:nvSpPr>
          <p:cNvPr id="139271" name="Text Box 26"/>
          <p:cNvSpPr txBox="1">
            <a:spLocks noChangeArrowheads="1"/>
          </p:cNvSpPr>
          <p:nvPr/>
        </p:nvSpPr>
        <p:spPr bwMode="auto">
          <a:xfrm>
            <a:off x="381000" y="15240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4" action="ppaction://hlinksldjump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9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9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9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3325" y="3327400"/>
            <a:ext cx="6677025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sz="5100" smtClean="0"/>
              <a:t>Choose a Category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368800"/>
            <a:ext cx="4259263" cy="74295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42672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6000" b="1">
                <a:latin typeface="Times New Roman" pitchFamily="18" charset="0"/>
              </a:rPr>
              <a:t>Body Slam</a:t>
            </a:r>
          </a:p>
        </p:txBody>
      </p:sp>
      <p:sp>
        <p:nvSpPr>
          <p:cNvPr id="140293" name="Text Box 7"/>
          <p:cNvSpPr txBox="1">
            <a:spLocks noChangeArrowheads="1"/>
          </p:cNvSpPr>
          <p:nvPr/>
        </p:nvSpPr>
        <p:spPr bwMode="auto">
          <a:xfrm>
            <a:off x="8153400" y="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294" name="Text Box 8"/>
          <p:cNvSpPr txBox="1">
            <a:spLocks noChangeArrowheads="1"/>
          </p:cNvSpPr>
          <p:nvPr/>
        </p:nvSpPr>
        <p:spPr bwMode="auto">
          <a:xfrm>
            <a:off x="8153400" y="609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2286000"/>
            <a:ext cx="55626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smtClean="0"/>
              <a:t> 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8596313" y="304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596313" y="914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1317" name="Text Box 7"/>
          <p:cNvSpPr txBox="1">
            <a:spLocks noChangeArrowheads="1"/>
          </p:cNvSpPr>
          <p:nvPr/>
        </p:nvSpPr>
        <p:spPr bwMode="auto">
          <a:xfrm>
            <a:off x="812800" y="4298950"/>
            <a:ext cx="330676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  <a:hlinkClick r:id="rId4" action="ppaction://hlinksldjump"/>
              </a:rPr>
              <a:t>Rock Lyrics</a:t>
            </a:r>
            <a:endParaRPr lang="en-US" sz="5000">
              <a:latin typeface="Times New Roman" pitchFamily="18" charset="0"/>
            </a:endParaRPr>
          </a:p>
        </p:txBody>
      </p:sp>
      <p:sp>
        <p:nvSpPr>
          <p:cNvPr id="141318" name="Text Box 8"/>
          <p:cNvSpPr txBox="1">
            <a:spLocks noChangeArrowheads="1"/>
          </p:cNvSpPr>
          <p:nvPr/>
        </p:nvSpPr>
        <p:spPr bwMode="auto">
          <a:xfrm rot="2048374">
            <a:off x="4397375" y="2657475"/>
            <a:ext cx="4275138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  <a:hlinkClick r:id="rId5" action="ppaction://hlinksldjump"/>
              </a:rPr>
              <a:t>Older Than Dirt</a:t>
            </a:r>
            <a:endParaRPr lang="en-US" sz="5000">
              <a:latin typeface="Times New Roman" pitchFamily="18" charset="0"/>
            </a:endParaRPr>
          </a:p>
        </p:txBody>
      </p:sp>
      <p:sp>
        <p:nvSpPr>
          <p:cNvPr id="141319" name="Text Box 9"/>
          <p:cNvSpPr txBox="1">
            <a:spLocks noChangeArrowheads="1"/>
          </p:cNvSpPr>
          <p:nvPr/>
        </p:nvSpPr>
        <p:spPr bwMode="auto">
          <a:xfrm rot="1361910">
            <a:off x="315913" y="2300288"/>
            <a:ext cx="49466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  <a:hlinkClick r:id="rId6" action="ppaction://hlinksldjump"/>
              </a:rPr>
              <a:t>Show Your Colors</a:t>
            </a:r>
            <a:endParaRPr lang="en-US" sz="5000">
              <a:latin typeface="Times New Roman" pitchFamily="18" charset="0"/>
            </a:endParaRPr>
          </a:p>
        </p:txBody>
      </p:sp>
      <p:sp>
        <p:nvSpPr>
          <p:cNvPr id="141320" name="Text Box 10"/>
          <p:cNvSpPr txBox="1">
            <a:spLocks noChangeArrowheads="1"/>
          </p:cNvSpPr>
          <p:nvPr/>
        </p:nvSpPr>
        <p:spPr bwMode="auto">
          <a:xfrm rot="-798818">
            <a:off x="2855913" y="5026025"/>
            <a:ext cx="59880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  <a:hlinkClick r:id="rId3" action="ppaction://hlinksldjump"/>
              </a:rPr>
              <a:t>Sat. Morning Cartoons</a:t>
            </a:r>
            <a:endParaRPr lang="en-US" sz="5000">
              <a:latin typeface="Times New Roman" pitchFamily="18" charset="0"/>
            </a:endParaRPr>
          </a:p>
        </p:txBody>
      </p:sp>
      <p:sp>
        <p:nvSpPr>
          <p:cNvPr id="141321" name="Text Box 11"/>
          <p:cNvSpPr txBox="1">
            <a:spLocks noChangeArrowheads="1"/>
          </p:cNvSpPr>
          <p:nvPr/>
        </p:nvSpPr>
        <p:spPr bwMode="auto">
          <a:xfrm rot="-665341">
            <a:off x="2778125" y="752475"/>
            <a:ext cx="31305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  <a:hlinkClick r:id="rId7" action="ppaction://hlinksldjump"/>
              </a:rPr>
              <a:t>One Hitters</a:t>
            </a:r>
            <a:endParaRPr lang="en-US" sz="5000">
              <a:latin typeface="Times New Roman" pitchFamily="18" charset="0"/>
            </a:endParaRPr>
          </a:p>
        </p:txBody>
      </p:sp>
      <p:sp>
        <p:nvSpPr>
          <p:cNvPr id="141322" name="Text Box 12"/>
          <p:cNvSpPr txBox="1">
            <a:spLocks noChangeArrowheads="1"/>
          </p:cNvSpPr>
          <p:nvPr/>
        </p:nvSpPr>
        <p:spPr bwMode="auto">
          <a:xfrm>
            <a:off x="8520113" y="1409700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5175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One Hitters </a:t>
            </a:r>
          </a:p>
        </p:txBody>
      </p:sp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2209800" y="1752600"/>
            <a:ext cx="5486400" cy="62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endParaRPr kumimoji="1" lang="en-US" sz="3500">
              <a:latin typeface="Arial" charset="0"/>
            </a:endParaRP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1143000" y="2514600"/>
            <a:ext cx="68595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2341" name="Rectangle 7"/>
          <p:cNvSpPr>
            <a:spLocks noChangeArrowheads="1"/>
          </p:cNvSpPr>
          <p:nvPr/>
        </p:nvSpPr>
        <p:spPr bwMode="auto">
          <a:xfrm>
            <a:off x="558800" y="1584325"/>
            <a:ext cx="8142288" cy="4968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4000" b="1" i="1"/>
              <a:t>   </a:t>
            </a:r>
            <a:r>
              <a:rPr lang="en-US" sz="4000" b="1"/>
              <a:t>Who sung</a:t>
            </a:r>
            <a:r>
              <a:rPr lang="en-US" sz="4000" b="1" i="1"/>
              <a:t> Always Something There To Remind Me</a:t>
            </a:r>
          </a:p>
          <a:p>
            <a:pPr marL="457200" indent="-457200" eaLnBrk="1" hangingPunct="1"/>
            <a:endParaRPr lang="en-US" sz="4000" b="1" i="1"/>
          </a:p>
          <a:p>
            <a:pPr marL="457200" indent="-457200" eaLnBrk="1" hangingPunct="1"/>
            <a:r>
              <a:rPr lang="en-US" sz="4000" b="1"/>
              <a:t>a. Naked Eyes</a:t>
            </a:r>
          </a:p>
          <a:p>
            <a:pPr marL="457200" indent="-457200" eaLnBrk="1" hangingPunct="1"/>
            <a:r>
              <a:rPr lang="en-US" sz="4000" b="1"/>
              <a:t>b. Modern English</a:t>
            </a:r>
          </a:p>
          <a:p>
            <a:pPr marL="457200" indent="-457200" eaLnBrk="1" hangingPunct="1"/>
            <a:r>
              <a:rPr lang="en-US" sz="4000" b="1"/>
              <a:t>c. Night Ranger</a:t>
            </a:r>
          </a:p>
          <a:p>
            <a:pPr marL="457200" indent="-457200" eaLnBrk="1" hangingPunct="1"/>
            <a:r>
              <a:rPr lang="en-US" sz="4000" b="1"/>
              <a:t>d. Soft Cell</a:t>
            </a:r>
          </a:p>
        </p:txBody>
      </p:sp>
      <p:sp>
        <p:nvSpPr>
          <p:cNvPr id="142342" name="Text Box 11"/>
          <p:cNvSpPr txBox="1">
            <a:spLocks noChangeArrowheads="1"/>
          </p:cNvSpPr>
          <p:nvPr/>
        </p:nvSpPr>
        <p:spPr bwMode="auto">
          <a:xfrm>
            <a:off x="8229600" y="304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343" name="Text Box 12"/>
          <p:cNvSpPr txBox="1">
            <a:spLocks noChangeArrowheads="1"/>
          </p:cNvSpPr>
          <p:nvPr/>
        </p:nvSpPr>
        <p:spPr bwMode="auto">
          <a:xfrm>
            <a:off x="8229600" y="914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2344" name="Text Box 55"/>
          <p:cNvSpPr txBox="1">
            <a:spLocks noChangeArrowheads="1"/>
          </p:cNvSpPr>
          <p:nvPr/>
        </p:nvSpPr>
        <p:spPr bwMode="auto">
          <a:xfrm>
            <a:off x="8520113" y="644525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0863" y="3200400"/>
            <a:ext cx="6129337" cy="1447800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smtClean="0">
                <a:effectLst/>
              </a:rPr>
              <a:t>a. Naked Eyes</a:t>
            </a: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5500" smtClean="0">
              <a:effectLst/>
            </a:endParaRP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 smtClean="0">
              <a:effectLst/>
            </a:endParaRP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 smtClean="0">
              <a:effectLst/>
            </a:endParaRP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 smtClean="0">
              <a:effectLst/>
            </a:endParaRPr>
          </a:p>
          <a:p>
            <a:pPr marL="533400" indent="-53340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 smtClean="0">
              <a:effectLst/>
            </a:endParaRPr>
          </a:p>
        </p:txBody>
      </p:sp>
      <p:sp>
        <p:nvSpPr>
          <p:cNvPr id="143363" name="Text Box 5"/>
          <p:cNvSpPr txBox="1">
            <a:spLocks noChangeArrowheads="1"/>
          </p:cNvSpPr>
          <p:nvPr/>
        </p:nvSpPr>
        <p:spPr bwMode="auto">
          <a:xfrm>
            <a:off x="381000" y="4953000"/>
            <a:ext cx="2813050" cy="62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</a:rPr>
              <a:t>Do you go on?</a:t>
            </a:r>
          </a:p>
        </p:txBody>
      </p:sp>
      <p:sp>
        <p:nvSpPr>
          <p:cNvPr id="143364" name="Text Box 10"/>
          <p:cNvSpPr txBox="1">
            <a:spLocks noChangeArrowheads="1"/>
          </p:cNvSpPr>
          <p:nvPr/>
        </p:nvSpPr>
        <p:spPr bwMode="auto">
          <a:xfrm>
            <a:off x="8382000" y="228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3365" name="Text Box 11"/>
          <p:cNvSpPr txBox="1">
            <a:spLocks noChangeArrowheads="1"/>
          </p:cNvSpPr>
          <p:nvPr/>
        </p:nvSpPr>
        <p:spPr bwMode="auto">
          <a:xfrm>
            <a:off x="8382000" y="83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3366" name="Text Box 36"/>
          <p:cNvSpPr txBox="1">
            <a:spLocks noChangeArrowheads="1"/>
          </p:cNvSpPr>
          <p:nvPr/>
        </p:nvSpPr>
        <p:spPr bwMode="auto">
          <a:xfrm>
            <a:off x="357188" y="439738"/>
            <a:ext cx="2084387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4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  <p:sp>
        <p:nvSpPr>
          <p:cNvPr id="143367" name="Text Box 37"/>
          <p:cNvSpPr txBox="1">
            <a:spLocks noChangeArrowheads="1"/>
          </p:cNvSpPr>
          <p:nvPr/>
        </p:nvSpPr>
        <p:spPr bwMode="auto">
          <a:xfrm>
            <a:off x="8288338" y="1476375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88" y="298450"/>
            <a:ext cx="3810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5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20483" name="AutoShape 12" descr="fireg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Text Box 50"/>
          <p:cNvSpPr txBox="1">
            <a:spLocks noChangeArrowheads="1"/>
          </p:cNvSpPr>
          <p:nvPr/>
        </p:nvSpPr>
        <p:spPr bwMode="auto">
          <a:xfrm>
            <a:off x="1531938" y="2809875"/>
            <a:ext cx="5570537" cy="27469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latin typeface="Times New Roman" pitchFamily="18" charset="0"/>
              </a:rPr>
              <a:t>Roger</a:t>
            </a:r>
            <a:endParaRPr lang="en-US" sz="4000" dirty="0">
              <a:latin typeface="Times New Roman" pitchFamily="18" charset="0"/>
            </a:endParaRPr>
          </a:p>
          <a:p>
            <a:pPr eaLnBrk="1" hangingPunct="1"/>
            <a:endParaRPr lang="en-US" sz="4000" dirty="0">
              <a:latin typeface="Times New Roman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sz="4000" i="1" dirty="0">
              <a:latin typeface="Times New Roman" pitchFamily="18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sz="4000" i="1" dirty="0">
              <a:latin typeface="Times New Roman" pitchFamily="18" charset="0"/>
            </a:endParaRPr>
          </a:p>
        </p:txBody>
      </p:sp>
      <p:sp>
        <p:nvSpPr>
          <p:cNvPr id="20485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159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Show Your Colors</a:t>
            </a:r>
          </a:p>
        </p:txBody>
      </p:sp>
      <p:sp>
        <p:nvSpPr>
          <p:cNvPr id="144387" name="Text Box 13"/>
          <p:cNvSpPr txBox="1">
            <a:spLocks noChangeArrowheads="1"/>
          </p:cNvSpPr>
          <p:nvPr/>
        </p:nvSpPr>
        <p:spPr bwMode="auto">
          <a:xfrm>
            <a:off x="8229600" y="304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4388" name="Text Box 14"/>
          <p:cNvSpPr txBox="1">
            <a:spLocks noChangeArrowheads="1"/>
          </p:cNvSpPr>
          <p:nvPr/>
        </p:nvSpPr>
        <p:spPr bwMode="auto">
          <a:xfrm>
            <a:off x="8229600" y="914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4389" name="Text Box 39"/>
          <p:cNvSpPr txBox="1">
            <a:spLocks noChangeArrowheads="1"/>
          </p:cNvSpPr>
          <p:nvPr/>
        </p:nvSpPr>
        <p:spPr bwMode="auto">
          <a:xfrm>
            <a:off x="614363" y="2058988"/>
            <a:ext cx="7118350" cy="435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kumimoji="1" lang="en-US" sz="3500" b="1"/>
              <a:t>  What country does this flag represent?</a:t>
            </a:r>
          </a:p>
          <a:p>
            <a:pPr marL="457200" indent="-457200" eaLnBrk="1" hangingPunct="1"/>
            <a:endParaRPr kumimoji="1" lang="en-US" sz="3500" b="1"/>
          </a:p>
          <a:p>
            <a:pPr marL="457200" indent="-457200" eaLnBrk="1" hangingPunct="1"/>
            <a:r>
              <a:rPr kumimoji="1" lang="en-US" sz="3500" b="1"/>
              <a:t>a. Belgium</a:t>
            </a:r>
          </a:p>
          <a:p>
            <a:pPr marL="457200" indent="-457200" eaLnBrk="1" hangingPunct="1"/>
            <a:r>
              <a:rPr kumimoji="1" lang="en-US" sz="3500" b="1"/>
              <a:t>b. Netherlands</a:t>
            </a:r>
          </a:p>
          <a:p>
            <a:pPr marL="457200" indent="-457200" eaLnBrk="1" hangingPunct="1"/>
            <a:r>
              <a:rPr kumimoji="1" lang="en-US" sz="3500" b="1"/>
              <a:t>c. Denmark</a:t>
            </a:r>
          </a:p>
          <a:p>
            <a:pPr marL="457200" indent="-457200" eaLnBrk="1" hangingPunct="1"/>
            <a:r>
              <a:rPr kumimoji="1" lang="en-US" sz="3500" b="1"/>
              <a:t>d. Sweden</a:t>
            </a:r>
            <a:endParaRPr kumimoji="1" lang="en-US" sz="3500" b="1">
              <a:latin typeface="Times New Roman" pitchFamily="18" charset="0"/>
            </a:endParaRPr>
          </a:p>
          <a:p>
            <a:pPr marL="457200" indent="-457200" eaLnBrk="1" hangingPunct="1"/>
            <a:endParaRPr kumimoji="1" lang="en-US" sz="3500" b="1">
              <a:latin typeface="Times New Roman" pitchFamily="18" charset="0"/>
            </a:endParaRPr>
          </a:p>
        </p:txBody>
      </p:sp>
      <p:sp>
        <p:nvSpPr>
          <p:cNvPr id="144390" name="Text Box 40"/>
          <p:cNvSpPr txBox="1">
            <a:spLocks noChangeArrowheads="1"/>
          </p:cNvSpPr>
          <p:nvPr/>
        </p:nvSpPr>
        <p:spPr bwMode="auto">
          <a:xfrm>
            <a:off x="0" y="0"/>
            <a:ext cx="2084388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4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  <p:sp>
        <p:nvSpPr>
          <p:cNvPr id="144391" name="Text Box 41"/>
          <p:cNvSpPr txBox="1">
            <a:spLocks noChangeArrowheads="1"/>
          </p:cNvSpPr>
          <p:nvPr/>
        </p:nvSpPr>
        <p:spPr bwMode="auto">
          <a:xfrm>
            <a:off x="8139113" y="1625600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44392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52975" y="3397250"/>
            <a:ext cx="4151313" cy="29337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2813050" cy="62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</a:rPr>
              <a:t>Do you go on?</a:t>
            </a:r>
          </a:p>
        </p:txBody>
      </p:sp>
      <p:sp>
        <p:nvSpPr>
          <p:cNvPr id="145411" name="Text Box 12"/>
          <p:cNvSpPr txBox="1">
            <a:spLocks noChangeArrowheads="1"/>
          </p:cNvSpPr>
          <p:nvPr/>
        </p:nvSpPr>
        <p:spPr bwMode="auto">
          <a:xfrm>
            <a:off x="8382000" y="228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5412" name="Text Box 13"/>
          <p:cNvSpPr txBox="1">
            <a:spLocks noChangeArrowheads="1"/>
          </p:cNvSpPr>
          <p:nvPr/>
        </p:nvSpPr>
        <p:spPr bwMode="auto">
          <a:xfrm>
            <a:off x="8382000" y="83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5413" name="Text Box 43"/>
          <p:cNvSpPr txBox="1">
            <a:spLocks noChangeArrowheads="1"/>
          </p:cNvSpPr>
          <p:nvPr/>
        </p:nvSpPr>
        <p:spPr bwMode="auto">
          <a:xfrm>
            <a:off x="306388" y="306388"/>
            <a:ext cx="2084387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4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  <p:sp>
        <p:nvSpPr>
          <p:cNvPr id="145414" name="Text Box 44"/>
          <p:cNvSpPr txBox="1">
            <a:spLocks noChangeArrowheads="1"/>
          </p:cNvSpPr>
          <p:nvPr/>
        </p:nvSpPr>
        <p:spPr bwMode="auto">
          <a:xfrm>
            <a:off x="1624013" y="2260600"/>
            <a:ext cx="4256087" cy="930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500">
                <a:latin typeface="Times New Roman" pitchFamily="18" charset="0"/>
              </a:rPr>
              <a:t>b. Netherlands</a:t>
            </a:r>
          </a:p>
        </p:txBody>
      </p:sp>
      <p:sp>
        <p:nvSpPr>
          <p:cNvPr id="145415" name="Text Box 45"/>
          <p:cNvSpPr txBox="1">
            <a:spLocks noChangeArrowheads="1"/>
          </p:cNvSpPr>
          <p:nvPr/>
        </p:nvSpPr>
        <p:spPr bwMode="auto">
          <a:xfrm>
            <a:off x="8272463" y="1427163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0" y="0"/>
            <a:ext cx="5403850" cy="14319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ffectLst/>
              </a:rPr>
              <a:t>Older Than Dirt</a:t>
            </a:r>
          </a:p>
        </p:txBody>
      </p:sp>
      <p:sp>
        <p:nvSpPr>
          <p:cNvPr id="146435" name="Text Box 43"/>
          <p:cNvSpPr txBox="1">
            <a:spLocks noChangeArrowheads="1"/>
          </p:cNvSpPr>
          <p:nvPr/>
        </p:nvSpPr>
        <p:spPr bwMode="auto">
          <a:xfrm>
            <a:off x="8535988" y="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6436" name="Text Box 44"/>
          <p:cNvSpPr txBox="1">
            <a:spLocks noChangeArrowheads="1"/>
          </p:cNvSpPr>
          <p:nvPr/>
        </p:nvSpPr>
        <p:spPr bwMode="auto">
          <a:xfrm>
            <a:off x="8535988" y="609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6437" name="Text Box 73"/>
          <p:cNvSpPr txBox="1">
            <a:spLocks noChangeArrowheads="1"/>
          </p:cNvSpPr>
          <p:nvPr/>
        </p:nvSpPr>
        <p:spPr bwMode="auto">
          <a:xfrm>
            <a:off x="0" y="287338"/>
            <a:ext cx="2084388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4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  <p:sp>
        <p:nvSpPr>
          <p:cNvPr id="146438" name="Text Box 74"/>
          <p:cNvSpPr txBox="1">
            <a:spLocks noChangeArrowheads="1"/>
          </p:cNvSpPr>
          <p:nvPr/>
        </p:nvSpPr>
        <p:spPr bwMode="auto">
          <a:xfrm>
            <a:off x="8520113" y="1393825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6439" name="Text Box 75"/>
          <p:cNvSpPr txBox="1">
            <a:spLocks noChangeArrowheads="1"/>
          </p:cNvSpPr>
          <p:nvPr/>
        </p:nvSpPr>
        <p:spPr bwMode="auto">
          <a:xfrm>
            <a:off x="531813" y="1617663"/>
            <a:ext cx="7954962" cy="435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kumimoji="1" lang="en-US" sz="3500" b="1"/>
              <a:t>  The earth is estimated to be approximately how old?</a:t>
            </a:r>
          </a:p>
          <a:p>
            <a:pPr marL="457200" indent="-457200" eaLnBrk="1" hangingPunct="1"/>
            <a:endParaRPr kumimoji="1" lang="en-US" sz="3500" b="1"/>
          </a:p>
          <a:p>
            <a:pPr marL="457200" indent="-457200" eaLnBrk="1" hangingPunct="1">
              <a:buFontTx/>
              <a:buAutoNum type="alphaLcPeriod"/>
            </a:pPr>
            <a:r>
              <a:rPr kumimoji="1" lang="en-US" sz="3500" b="1"/>
              <a:t> 46 billion years</a:t>
            </a:r>
          </a:p>
          <a:p>
            <a:pPr marL="457200" indent="-457200" eaLnBrk="1" hangingPunct="1">
              <a:buFontTx/>
              <a:buAutoNum type="alphaLcPeriod"/>
            </a:pPr>
            <a:r>
              <a:rPr kumimoji="1" lang="en-US" sz="3500" b="1"/>
              <a:t> 4.6 billion years</a:t>
            </a:r>
          </a:p>
          <a:p>
            <a:pPr marL="457200" indent="-457200" eaLnBrk="1" hangingPunct="1">
              <a:buFontTx/>
              <a:buAutoNum type="alphaLcPeriod"/>
            </a:pPr>
            <a:r>
              <a:rPr kumimoji="1" lang="en-US" sz="3500" b="1"/>
              <a:t> 4.6 million years</a:t>
            </a:r>
          </a:p>
          <a:p>
            <a:pPr marL="457200" indent="-457200" eaLnBrk="1" hangingPunct="1">
              <a:buFontTx/>
              <a:buAutoNum type="alphaLcPeriod"/>
            </a:pPr>
            <a:r>
              <a:rPr kumimoji="1" lang="en-US" sz="3500" b="1"/>
              <a:t> 46 thousand years</a:t>
            </a:r>
          </a:p>
          <a:p>
            <a:pPr marL="457200" indent="-457200"/>
            <a:endParaRPr lang="en-US" sz="35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6972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4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smtClean="0"/>
              <a:t> </a:t>
            </a:r>
            <a:endParaRPr lang="en-US" sz="2800" smtClean="0"/>
          </a:p>
        </p:txBody>
      </p:sp>
      <p:sp>
        <p:nvSpPr>
          <p:cNvPr id="147459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2813050" cy="62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</a:rPr>
              <a:t>Do you go on?</a:t>
            </a:r>
          </a:p>
        </p:txBody>
      </p:sp>
      <p:sp>
        <p:nvSpPr>
          <p:cNvPr id="147460" name="Text Box 10"/>
          <p:cNvSpPr txBox="1">
            <a:spLocks noChangeArrowheads="1"/>
          </p:cNvSpPr>
          <p:nvPr/>
        </p:nvSpPr>
        <p:spPr bwMode="auto">
          <a:xfrm>
            <a:off x="8596313" y="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7461" name="Text Box 11"/>
          <p:cNvSpPr txBox="1">
            <a:spLocks noChangeArrowheads="1"/>
          </p:cNvSpPr>
          <p:nvPr/>
        </p:nvSpPr>
        <p:spPr bwMode="auto">
          <a:xfrm>
            <a:off x="8596313" y="609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7462" name="Text Box 18"/>
          <p:cNvSpPr txBox="1">
            <a:spLocks noChangeArrowheads="1"/>
          </p:cNvSpPr>
          <p:nvPr/>
        </p:nvSpPr>
        <p:spPr bwMode="auto">
          <a:xfrm>
            <a:off x="8520113" y="1447800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7463" name="Text Box 28"/>
          <p:cNvSpPr txBox="1">
            <a:spLocks noChangeArrowheads="1"/>
          </p:cNvSpPr>
          <p:nvPr/>
        </p:nvSpPr>
        <p:spPr bwMode="auto">
          <a:xfrm flipH="1">
            <a:off x="1093788" y="1812925"/>
            <a:ext cx="7296150" cy="2149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sz="5000" b="1">
                <a:latin typeface="Times New Roman" pitchFamily="18" charset="0"/>
              </a:rPr>
              <a:t>b. 4.6 billion years</a:t>
            </a:r>
          </a:p>
          <a:p>
            <a:pPr eaLnBrk="1" hangingPunct="1"/>
            <a:endParaRPr kumimoji="1" lang="en-US" sz="5000" b="1">
              <a:latin typeface="Times New Roman" pitchFamily="18" charset="0"/>
            </a:endParaRPr>
          </a:p>
          <a:p>
            <a:pPr eaLnBrk="1" hangingPunct="1"/>
            <a:endParaRPr lang="en-US" sz="3500">
              <a:latin typeface="Arial" charset="0"/>
            </a:endParaRPr>
          </a:p>
        </p:txBody>
      </p:sp>
      <p:sp>
        <p:nvSpPr>
          <p:cNvPr id="147464" name="Text Box 29"/>
          <p:cNvSpPr txBox="1">
            <a:spLocks noChangeArrowheads="1"/>
          </p:cNvSpPr>
          <p:nvPr/>
        </p:nvSpPr>
        <p:spPr bwMode="auto">
          <a:xfrm>
            <a:off x="306388" y="306388"/>
            <a:ext cx="2084387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4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463" y="0"/>
            <a:ext cx="5076825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Rock Lyrics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676650" cy="4114800"/>
          </a:xfrm>
        </p:spPr>
        <p:txBody>
          <a:bodyPr/>
          <a:lstStyle/>
          <a:p>
            <a:pPr eaLnBrk="1" hangingPunct="1">
              <a:defRPr/>
            </a:pPr>
            <a:endParaRPr lang="en-US" sz="4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smtClean="0"/>
              <a:t> </a:t>
            </a:r>
            <a:endParaRPr lang="en-US" sz="2800" smtClean="0"/>
          </a:p>
        </p:txBody>
      </p:sp>
      <p:sp>
        <p:nvSpPr>
          <p:cNvPr id="148484" name="Text Box 9"/>
          <p:cNvSpPr txBox="1">
            <a:spLocks noChangeArrowheads="1"/>
          </p:cNvSpPr>
          <p:nvPr/>
        </p:nvSpPr>
        <p:spPr bwMode="auto">
          <a:xfrm>
            <a:off x="8305800" y="228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8485" name="Text Box 10"/>
          <p:cNvSpPr txBox="1">
            <a:spLocks noChangeArrowheads="1"/>
          </p:cNvSpPr>
          <p:nvPr/>
        </p:nvSpPr>
        <p:spPr bwMode="auto">
          <a:xfrm>
            <a:off x="8305800" y="83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8486" name="Text Box 17"/>
          <p:cNvSpPr txBox="1">
            <a:spLocks noChangeArrowheads="1"/>
          </p:cNvSpPr>
          <p:nvPr/>
        </p:nvSpPr>
        <p:spPr bwMode="auto">
          <a:xfrm>
            <a:off x="8270875" y="13716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8487" name="Text Box 30"/>
          <p:cNvSpPr txBox="1">
            <a:spLocks noChangeArrowheads="1"/>
          </p:cNvSpPr>
          <p:nvPr/>
        </p:nvSpPr>
        <p:spPr bwMode="auto">
          <a:xfrm>
            <a:off x="411163" y="1720850"/>
            <a:ext cx="7727950" cy="4603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kumimoji="1" lang="en-US" sz="3200" b="1"/>
              <a:t>  "We are strong, no one can tell us we're wrong" </a:t>
            </a:r>
          </a:p>
          <a:p>
            <a:pPr marL="457200" indent="-457200" eaLnBrk="1" hangingPunct="1"/>
            <a:endParaRPr kumimoji="1" lang="en-US" sz="3200" b="1"/>
          </a:p>
          <a:p>
            <a:pPr marL="457200" indent="-457200" eaLnBrk="1" hangingPunct="1">
              <a:buFontTx/>
              <a:buAutoNum type="alphaLcPeriod"/>
            </a:pPr>
            <a:r>
              <a:rPr kumimoji="1" lang="en-US" sz="2800" b="1"/>
              <a:t> </a:t>
            </a:r>
            <a:r>
              <a:rPr kumimoji="1" lang="en-US" sz="2800" b="1">
                <a:hlinkClick r:id="rId4"/>
              </a:rPr>
              <a:t>Ain't That A Shame (Fats   Domino)</a:t>
            </a:r>
            <a:r>
              <a:rPr kumimoji="1" lang="en-US" sz="2800" b="1"/>
              <a:t> </a:t>
            </a:r>
          </a:p>
          <a:p>
            <a:pPr marL="457200" indent="-457200" eaLnBrk="1" hangingPunct="1">
              <a:buFontTx/>
              <a:buAutoNum type="alphaLcPeriod"/>
            </a:pPr>
            <a:r>
              <a:rPr kumimoji="1" lang="en-US" sz="2800" b="1"/>
              <a:t> </a:t>
            </a:r>
            <a:r>
              <a:rPr kumimoji="1" lang="en-US" sz="2800" b="1">
                <a:hlinkClick r:id="rId5"/>
              </a:rPr>
              <a:t>At The Hop (Danny and the Juniors)</a:t>
            </a:r>
          </a:p>
          <a:p>
            <a:pPr marL="457200" indent="-457200" eaLnBrk="1" hangingPunct="1">
              <a:buFontTx/>
              <a:buAutoNum type="alphaLcPeriod"/>
            </a:pPr>
            <a:r>
              <a:rPr kumimoji="1" lang="en-US" sz="2800" b="1">
                <a:hlinkClick r:id="rId6"/>
              </a:rPr>
              <a:t>Love is a Battlefield (Pat Benatar)</a:t>
            </a:r>
            <a:endParaRPr kumimoji="1" lang="en-US" sz="2800" b="1"/>
          </a:p>
          <a:p>
            <a:pPr marL="457200" indent="-457200" eaLnBrk="1" hangingPunct="1">
              <a:buFontTx/>
              <a:buAutoNum type="alphaLcPeriod"/>
            </a:pPr>
            <a:r>
              <a:rPr kumimoji="1" lang="en-US" sz="2800" b="1"/>
              <a:t> </a:t>
            </a:r>
            <a:r>
              <a:rPr kumimoji="1" lang="en-US" sz="2800" b="1">
                <a:hlinkClick r:id="rId7"/>
              </a:rPr>
              <a:t>Chances Are (Johnny Mathis)</a:t>
            </a:r>
            <a:endParaRPr kumimoji="1" lang="en-US" sz="2800" b="1">
              <a:latin typeface="Times New Roman" pitchFamily="18" charset="0"/>
            </a:endParaRPr>
          </a:p>
          <a:p>
            <a:pPr marL="457200" indent="-457200" eaLnBrk="1" hangingPunct="1"/>
            <a:endParaRPr kumimoji="1" lang="en-US" sz="3200" b="1">
              <a:latin typeface="Times New Roman" pitchFamily="18" charset="0"/>
            </a:endParaRPr>
          </a:p>
        </p:txBody>
      </p:sp>
      <p:sp>
        <p:nvSpPr>
          <p:cNvPr id="148488" name="Text Box 31"/>
          <p:cNvSpPr txBox="1">
            <a:spLocks noChangeArrowheads="1"/>
          </p:cNvSpPr>
          <p:nvPr/>
        </p:nvSpPr>
        <p:spPr bwMode="auto">
          <a:xfrm>
            <a:off x="306388" y="306388"/>
            <a:ext cx="2084387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8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6288" y="3040063"/>
            <a:ext cx="3676650" cy="8953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en-US" sz="2400" b="1" smtClean="0">
                <a:effectLst/>
              </a:rPr>
              <a:t>c. </a:t>
            </a:r>
            <a:r>
              <a:rPr kumimoji="1" lang="en-US" sz="2400" b="1" smtClean="0">
                <a:effectLst/>
                <a:hlinkClick r:id="rId2"/>
              </a:rPr>
              <a:t>Love is a Battlefield (Pat Benatar)</a:t>
            </a:r>
            <a:endParaRPr kumimoji="1" lang="en-US" sz="24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b="1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b="1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3500" b="1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3500" b="1" smtClean="0"/>
          </a:p>
        </p:txBody>
      </p:sp>
      <p:sp>
        <p:nvSpPr>
          <p:cNvPr id="149507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3343275" cy="62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</a:rPr>
              <a:t>Do you continue?</a:t>
            </a:r>
          </a:p>
        </p:txBody>
      </p:sp>
      <p:sp>
        <p:nvSpPr>
          <p:cNvPr id="149508" name="Text Box 5"/>
          <p:cNvSpPr txBox="1">
            <a:spLocks noChangeArrowheads="1"/>
          </p:cNvSpPr>
          <p:nvPr/>
        </p:nvSpPr>
        <p:spPr bwMode="auto">
          <a:xfrm>
            <a:off x="7848600" y="83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9509" name="Text Box 6"/>
          <p:cNvSpPr txBox="1">
            <a:spLocks noChangeArrowheads="1"/>
          </p:cNvSpPr>
          <p:nvPr/>
        </p:nvSpPr>
        <p:spPr bwMode="auto">
          <a:xfrm>
            <a:off x="7848600" y="1447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4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9510" name="Text Box 11"/>
          <p:cNvSpPr txBox="1">
            <a:spLocks noChangeArrowheads="1"/>
          </p:cNvSpPr>
          <p:nvPr/>
        </p:nvSpPr>
        <p:spPr bwMode="auto">
          <a:xfrm>
            <a:off x="7889875" y="2092325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9511" name="Text Box 22"/>
          <p:cNvSpPr txBox="1">
            <a:spLocks noChangeArrowheads="1"/>
          </p:cNvSpPr>
          <p:nvPr/>
        </p:nvSpPr>
        <p:spPr bwMode="auto">
          <a:xfrm>
            <a:off x="306388" y="306388"/>
            <a:ext cx="2084387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5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7096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/>
              <a:t>Sat. Morning Cartoons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465388"/>
            <a:ext cx="6845300" cy="2560637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kumimoji="1" lang="en-US" sz="3000" b="1" smtClean="0">
                <a:effectLst/>
              </a:rPr>
              <a:t>    What cartoon has a super hero with a secret identity, a humble and lovable shoe shine boy?</a:t>
            </a:r>
          </a:p>
          <a:p>
            <a:pPr marL="533400" indent="-533400" eaLnBrk="1" hangingPunct="1">
              <a:buFont typeface="Wingdings" pitchFamily="2" charset="2"/>
              <a:buAutoNum type="alphaLcPeriod"/>
              <a:defRPr/>
            </a:pPr>
            <a:r>
              <a:rPr kumimoji="1" lang="en-US" sz="3000" b="1" u="sng" smtClean="0">
                <a:effectLst/>
              </a:rPr>
              <a:t>Underdog</a:t>
            </a:r>
          </a:p>
          <a:p>
            <a:pPr marL="533400" indent="-533400" eaLnBrk="1" hangingPunct="1">
              <a:buFont typeface="Wingdings" pitchFamily="2" charset="2"/>
              <a:buAutoNum type="alphaLcPeriod"/>
              <a:defRPr/>
            </a:pPr>
            <a:r>
              <a:rPr kumimoji="1" lang="en-US" sz="3000" b="1" u="sng" smtClean="0">
                <a:effectLst/>
              </a:rPr>
              <a:t>Hong Kong Phooey</a:t>
            </a:r>
          </a:p>
          <a:p>
            <a:pPr marL="533400" indent="-533400" eaLnBrk="1" hangingPunct="1">
              <a:buFont typeface="Wingdings" pitchFamily="2" charset="2"/>
              <a:buAutoNum type="alphaLcPeriod"/>
              <a:defRPr/>
            </a:pPr>
            <a:r>
              <a:rPr kumimoji="1" lang="en-US" sz="3000" b="1" u="sng" smtClean="0">
                <a:effectLst/>
              </a:rPr>
              <a:t>Rocky and Bullwinkle</a:t>
            </a:r>
          </a:p>
          <a:p>
            <a:pPr marL="533400" indent="-533400" eaLnBrk="1" hangingPunct="1">
              <a:buFont typeface="Wingdings" pitchFamily="2" charset="2"/>
              <a:buAutoNum type="alphaLcPeriod"/>
              <a:defRPr/>
            </a:pPr>
            <a:r>
              <a:rPr kumimoji="1" lang="en-US" sz="3000" b="1" smtClean="0">
                <a:effectLst/>
              </a:rPr>
              <a:t> Superfriends</a:t>
            </a: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/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/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3900" b="1" smtClean="0"/>
          </a:p>
          <a:p>
            <a:pPr marL="533400" indent="-5334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3900" b="1" smtClean="0"/>
          </a:p>
        </p:txBody>
      </p:sp>
      <p:sp>
        <p:nvSpPr>
          <p:cNvPr id="150532" name="Text Box 5"/>
          <p:cNvSpPr txBox="1">
            <a:spLocks noChangeArrowheads="1"/>
          </p:cNvSpPr>
          <p:nvPr/>
        </p:nvSpPr>
        <p:spPr bwMode="auto">
          <a:xfrm>
            <a:off x="8478838" y="1498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0533" name="Text Box 6"/>
          <p:cNvSpPr txBox="1">
            <a:spLocks noChangeArrowheads="1"/>
          </p:cNvSpPr>
          <p:nvPr/>
        </p:nvSpPr>
        <p:spPr bwMode="auto">
          <a:xfrm>
            <a:off x="8478838" y="210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0534" name="Text Box 7"/>
          <p:cNvSpPr txBox="1">
            <a:spLocks noChangeArrowheads="1"/>
          </p:cNvSpPr>
          <p:nvPr/>
        </p:nvSpPr>
        <p:spPr bwMode="auto">
          <a:xfrm>
            <a:off x="8520113" y="2752725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0535" name="Text Box 8"/>
          <p:cNvSpPr txBox="1">
            <a:spLocks noChangeArrowheads="1"/>
          </p:cNvSpPr>
          <p:nvPr/>
        </p:nvSpPr>
        <p:spPr bwMode="auto">
          <a:xfrm>
            <a:off x="306388" y="306388"/>
            <a:ext cx="2084387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4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6288" y="3040063"/>
            <a:ext cx="3676650" cy="8953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en-US" sz="2800" b="1" smtClean="0">
                <a:effectLst/>
              </a:rPr>
              <a:t>a. Underdog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3900" b="1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3900" b="1" smtClean="0"/>
          </a:p>
        </p:txBody>
      </p:sp>
      <p:sp>
        <p:nvSpPr>
          <p:cNvPr id="151555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3343275" cy="62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</a:rPr>
              <a:t>Do you continue?</a:t>
            </a:r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7848600" y="83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7848600" y="1447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1558" name="Text Box 7"/>
          <p:cNvSpPr txBox="1">
            <a:spLocks noChangeArrowheads="1"/>
          </p:cNvSpPr>
          <p:nvPr/>
        </p:nvSpPr>
        <p:spPr bwMode="auto">
          <a:xfrm>
            <a:off x="7889875" y="2092325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1559" name="Text Box 8"/>
          <p:cNvSpPr txBox="1">
            <a:spLocks noChangeArrowheads="1"/>
          </p:cNvSpPr>
          <p:nvPr/>
        </p:nvSpPr>
        <p:spPr bwMode="auto">
          <a:xfrm>
            <a:off x="306388" y="306388"/>
            <a:ext cx="2084387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4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8221663" y="4429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8221663" y="10525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4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1828800" y="304800"/>
            <a:ext cx="4565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6600">
                <a:latin typeface="Georgia" pitchFamily="18" charset="0"/>
              </a:rPr>
              <a:t>Welcome to</a:t>
            </a:r>
          </a:p>
        </p:txBody>
      </p:sp>
      <p:pic>
        <p:nvPicPr>
          <p:cNvPr id="533509" name="Picture 5" descr="triviajep"/>
          <p:cNvPicPr>
            <a:picLocks noGrp="1" noChangeAspect="1" noChangeArrowheads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51188" y="2417763"/>
            <a:ext cx="2503487" cy="2228850"/>
          </a:xfrm>
          <a:noFill/>
        </p:spPr>
      </p:pic>
    </p:spTree>
    <p:custDataLst>
      <p:tags r:id="rId1"/>
    </p:custDataLst>
  </p:cSld>
  <p:clrMapOvr>
    <a:masterClrMapping/>
  </p:clrMapOvr>
  <p:transition advTm="71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8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Question 4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6288" y="3040063"/>
            <a:ext cx="3676650" cy="8953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en-US" sz="2800" b="1" smtClean="0">
                <a:effectLst/>
              </a:rPr>
              <a:t>c. 350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800" b="1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3900" b="1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3900" b="1" smtClean="0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3343275" cy="62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</a:rPr>
              <a:t>Do you continue?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848600" y="83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2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7848600" y="1447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7889875" y="2092325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" action="ppaction://noaction"/>
              </a:rPr>
              <a:t>r2L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306388" y="306388"/>
            <a:ext cx="2084387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  <a:hlinkClick r:id="rId4" action="ppaction://hlinksldjump"/>
              </a:rPr>
              <a:t>Categories</a:t>
            </a:r>
            <a:endParaRPr lang="en-US" sz="35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322263"/>
            <a:ext cx="480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6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876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1509" name="Text Box 49"/>
          <p:cNvSpPr txBox="1">
            <a:spLocks noChangeArrowheads="1"/>
          </p:cNvSpPr>
          <p:nvPr/>
        </p:nvSpPr>
        <p:spPr bwMode="auto">
          <a:xfrm>
            <a:off x="1584325" y="2132013"/>
            <a:ext cx="690851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What is the beast literally and metaphorically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609600" y="498475"/>
            <a:ext cx="7431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solidFill>
                  <a:srgbClr val="CC3300"/>
                </a:solidFill>
                <a:latin typeface="Times New Roman" pitchFamily="18" charset="0"/>
              </a:rPr>
              <a:t>This is not a trivia show!</a:t>
            </a:r>
            <a:r>
              <a:rPr lang="en-US" sz="3000">
                <a:latin typeface="Times New Roman" pitchFamily="18" charset="0"/>
              </a:rPr>
              <a:t> This is a game to see how well you can match what is in my head!</a:t>
            </a: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914400" y="3836988"/>
            <a:ext cx="701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</a:rPr>
              <a:t>For the most part, the questions are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researched</a:t>
            </a:r>
            <a:r>
              <a:rPr lang="en-US" sz="3000">
                <a:latin typeface="Times New Roman" pitchFamily="18" charset="0"/>
              </a:rPr>
              <a:t> and the answers are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</a:rPr>
              <a:t>accurate</a:t>
            </a:r>
            <a:r>
              <a:rPr lang="en-US" sz="3000">
                <a:latin typeface="Times New Roman" pitchFamily="18" charset="0"/>
              </a:rPr>
              <a:t>.  But if you disagree, sorry, it is not what I was thinking so you do not get the points!</a:t>
            </a:r>
          </a:p>
        </p:txBody>
      </p:sp>
      <p:sp>
        <p:nvSpPr>
          <p:cNvPr id="154628" name="Text Box 8"/>
          <p:cNvSpPr txBox="1">
            <a:spLocks noChangeArrowheads="1"/>
          </p:cNvSpPr>
          <p:nvPr/>
        </p:nvSpPr>
        <p:spPr bwMode="auto">
          <a:xfrm>
            <a:off x="8153400" y="457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4629" name="Text Box 9"/>
          <p:cNvSpPr txBox="1">
            <a:spLocks noChangeArrowheads="1"/>
          </p:cNvSpPr>
          <p:nvPr/>
        </p:nvSpPr>
        <p:spPr bwMode="auto">
          <a:xfrm>
            <a:off x="8153400" y="1066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4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34538" name="Rectangle 10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advTm="202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/>
      <p:bldP spid="53453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8118475" y="4222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8118475" y="10318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4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381000" y="712788"/>
            <a:ext cx="7772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</a:rPr>
              <a:t>The game is set up much like 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</a:rPr>
              <a:t>Jeopardy</a:t>
            </a:r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409575" y="1682750"/>
            <a:ext cx="44196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</a:rPr>
              <a:t>Except, all first round questions are worth </a:t>
            </a:r>
            <a:r>
              <a:rPr lang="en-US" sz="3500">
                <a:solidFill>
                  <a:schemeClr val="accent2"/>
                </a:solidFill>
                <a:latin typeface="Times New Roman" pitchFamily="18" charset="0"/>
              </a:rPr>
              <a:t>100</a:t>
            </a:r>
            <a:r>
              <a:rPr lang="en-US" sz="3500">
                <a:latin typeface="Times New Roman" pitchFamily="18" charset="0"/>
              </a:rPr>
              <a:t> points; all second round questions are worth 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</a:rPr>
              <a:t>200</a:t>
            </a:r>
            <a:r>
              <a:rPr lang="en-US" sz="3500">
                <a:latin typeface="Times New Roman" pitchFamily="18" charset="0"/>
              </a:rPr>
              <a:t> points.</a:t>
            </a:r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228600" y="4487863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500">
                <a:latin typeface="Times New Roman" pitchFamily="18" charset="0"/>
              </a:rPr>
              <a:t>Also, unlike </a:t>
            </a:r>
            <a:r>
              <a:rPr lang="en-US" sz="3500">
                <a:solidFill>
                  <a:srgbClr val="0000FF"/>
                </a:solidFill>
                <a:latin typeface="Times New Roman" pitchFamily="18" charset="0"/>
              </a:rPr>
              <a:t>Jeopardy</a:t>
            </a:r>
            <a:r>
              <a:rPr lang="en-US" sz="3500">
                <a:latin typeface="Times New Roman" pitchFamily="18" charset="0"/>
              </a:rPr>
              <a:t>, I will give you the questions; you give me the answers, preferably right answers</a:t>
            </a:r>
          </a:p>
        </p:txBody>
      </p:sp>
      <p:sp>
        <p:nvSpPr>
          <p:cNvPr id="535563" name="Rectangle 11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advTm="189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/>
      <p:bldP spid="535557" grpId="0"/>
      <p:bldP spid="535558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05800" y="4429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8305800" y="10525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4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457200" y="498475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</a:rPr>
              <a:t>We rotate around the room asking each team a question from a category of their choosing.</a:t>
            </a:r>
          </a:p>
        </p:txBody>
      </p:sp>
      <p:sp>
        <p:nvSpPr>
          <p:cNvPr id="544780" name="Text Box 12"/>
          <p:cNvSpPr txBox="1">
            <a:spLocks noChangeArrowheads="1"/>
          </p:cNvSpPr>
          <p:nvPr/>
        </p:nvSpPr>
        <p:spPr bwMode="auto">
          <a:xfrm>
            <a:off x="333375" y="1946275"/>
            <a:ext cx="47101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</a:rPr>
              <a:t>If you are</a:t>
            </a:r>
            <a:r>
              <a:rPr lang="en-US" sz="3000">
                <a:solidFill>
                  <a:srgbClr val="CC3300"/>
                </a:solidFill>
                <a:latin typeface="Times New Roman" pitchFamily="18" charset="0"/>
              </a:rPr>
              <a:t> incorrect</a:t>
            </a:r>
            <a:r>
              <a:rPr lang="en-US" sz="3000">
                <a:latin typeface="Times New Roman" pitchFamily="18" charset="0"/>
              </a:rPr>
              <a:t>, everyone else will write an answer on their board and put it up when I say 5-4-3-2-1.  The teams with the correct answer get the points.</a:t>
            </a:r>
          </a:p>
        </p:txBody>
      </p:sp>
      <p:sp>
        <p:nvSpPr>
          <p:cNvPr id="544781" name="Rectangle 13"/>
          <p:cNvSpPr>
            <a:spLocks noChangeArrowheads="1"/>
          </p:cNvSpPr>
          <p:nvPr/>
        </p:nvSpPr>
        <p:spPr bwMode="auto">
          <a:xfrm>
            <a:off x="269875" y="4953000"/>
            <a:ext cx="8540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</a:rPr>
              <a:t>A </a:t>
            </a:r>
            <a:r>
              <a:rPr lang="en-US" sz="3000">
                <a:solidFill>
                  <a:srgbClr val="CC3300"/>
                </a:solidFill>
                <a:latin typeface="Times New Roman" pitchFamily="18" charset="0"/>
              </a:rPr>
              <a:t>Grand Slam</a:t>
            </a:r>
            <a:r>
              <a:rPr lang="en-US" sz="3000">
                <a:latin typeface="Times New Roman" pitchFamily="18" charset="0"/>
              </a:rPr>
              <a:t>, double the points, is awarded to a team if they alone get it right once it goes to everyone.</a:t>
            </a:r>
          </a:p>
        </p:txBody>
      </p:sp>
      <p:sp>
        <p:nvSpPr>
          <p:cNvPr id="544782" name="Rectangle 1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advTm="299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4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4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2" grpId="0"/>
      <p:bldP spid="544780" grpId="0"/>
      <p:bldP spid="544781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8097838" y="4222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8097838" y="10318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4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6858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</a:rPr>
              <a:t>There are </a:t>
            </a:r>
            <a:r>
              <a:rPr lang="en-US" sz="3000">
                <a:solidFill>
                  <a:srgbClr val="FFFF00"/>
                </a:solidFill>
                <a:latin typeface="Times New Roman" pitchFamily="18" charset="0"/>
              </a:rPr>
              <a:t>seven categories</a:t>
            </a:r>
            <a:r>
              <a:rPr lang="en-US" sz="3000">
                <a:latin typeface="Times New Roman" pitchFamily="18" charset="0"/>
              </a:rPr>
              <a:t> each containing </a:t>
            </a:r>
            <a:r>
              <a:rPr lang="en-US" sz="3000">
                <a:solidFill>
                  <a:srgbClr val="FFFF00"/>
                </a:solidFill>
                <a:latin typeface="Times New Roman" pitchFamily="18" charset="0"/>
              </a:rPr>
              <a:t>seven questions</a:t>
            </a:r>
            <a:r>
              <a:rPr lang="en-US" sz="3000">
                <a:latin typeface="Times New Roman" pitchFamily="18" charset="0"/>
              </a:rPr>
              <a:t> per round. </a:t>
            </a:r>
          </a:p>
          <a:p>
            <a:pPr eaLnBrk="1" hangingPunct="1"/>
            <a:endParaRPr lang="en-US" sz="3000">
              <a:latin typeface="Times New Roman" pitchFamily="18" charset="0"/>
            </a:endParaRPr>
          </a:p>
          <a:p>
            <a:pPr eaLnBrk="1" hangingPunct="1"/>
            <a:r>
              <a:rPr lang="en-US" sz="3000">
                <a:latin typeface="Times New Roman" pitchFamily="18" charset="0"/>
              </a:rPr>
              <a:t> They progress from disgusting simple to impossibly difficult…or they should anyways.  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3124200" y="3124200"/>
            <a:ext cx="4572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</a:rPr>
              <a:t> Once a round, you can </a:t>
            </a:r>
            <a:r>
              <a:rPr lang="en-US" sz="3000">
                <a:solidFill>
                  <a:srgbClr val="FFFF00"/>
                </a:solidFill>
                <a:latin typeface="Times New Roman" pitchFamily="18" charset="0"/>
              </a:rPr>
              <a:t>slam another team</a:t>
            </a:r>
            <a:r>
              <a:rPr lang="en-US" sz="3000">
                <a:latin typeface="Times New Roman" pitchFamily="18" charset="0"/>
              </a:rPr>
              <a:t>.  If they can answer the question, they get </a:t>
            </a:r>
            <a:r>
              <a:rPr lang="en-US" sz="3000">
                <a:solidFill>
                  <a:srgbClr val="FFFF00"/>
                </a:solidFill>
                <a:latin typeface="Times New Roman" pitchFamily="18" charset="0"/>
              </a:rPr>
              <a:t>double the points</a:t>
            </a:r>
            <a:r>
              <a:rPr lang="en-US" sz="3000">
                <a:latin typeface="Times New Roman" pitchFamily="18" charset="0"/>
              </a:rPr>
              <a:t>.  If  they don’t, you get double the points</a:t>
            </a:r>
          </a:p>
        </p:txBody>
      </p:sp>
      <p:sp>
        <p:nvSpPr>
          <p:cNvPr id="545803" name="Rectangle 11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advTm="248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5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6" grpId="0"/>
      <p:bldP spid="545797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8161338" y="3810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8161338" y="990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4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49894" name="Rectangle 6"/>
          <p:cNvSpPr>
            <a:spLocks noChangeArrowheads="1"/>
          </p:cNvSpPr>
          <p:nvPr/>
        </p:nvSpPr>
        <p:spPr bwMode="auto">
          <a:xfrm>
            <a:off x="346075" y="465138"/>
            <a:ext cx="77930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</a:rPr>
              <a:t>Please </a:t>
            </a:r>
            <a:r>
              <a:rPr lang="en-US" sz="3000">
                <a:solidFill>
                  <a:srgbClr val="CC3300"/>
                </a:solidFill>
                <a:latin typeface="Times New Roman" pitchFamily="18" charset="0"/>
              </a:rPr>
              <a:t>watch your score</a:t>
            </a:r>
            <a:r>
              <a:rPr lang="en-US" sz="3000">
                <a:latin typeface="Times New Roman" pitchFamily="18" charset="0"/>
              </a:rPr>
              <a:t> and help keep us in line.  We do make mistakes! We are trying are best!</a:t>
            </a:r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963613" y="2079625"/>
            <a:ext cx="7162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</a:rPr>
              <a:t>Each round will begin with a </a:t>
            </a:r>
            <a:r>
              <a:rPr lang="en-US" sz="3000">
                <a:solidFill>
                  <a:srgbClr val="FFFF00"/>
                </a:solidFill>
                <a:latin typeface="Times New Roman" pitchFamily="18" charset="0"/>
              </a:rPr>
              <a:t>lightning round</a:t>
            </a:r>
            <a:r>
              <a:rPr lang="en-US" sz="3000">
                <a:latin typeface="Times New Roman" pitchFamily="18" charset="0"/>
              </a:rPr>
              <a:t>.  These should go quickly and vary from week to week.  It is an opportunity to get started and get some points on the board.  I will explain these as we go.   There is also a </a:t>
            </a:r>
            <a:r>
              <a:rPr lang="en-US" sz="3000">
                <a:solidFill>
                  <a:srgbClr val="FFFF00"/>
                </a:solidFill>
                <a:latin typeface="Times New Roman" pitchFamily="18" charset="0"/>
              </a:rPr>
              <a:t>middle round</a:t>
            </a:r>
            <a:r>
              <a:rPr lang="en-US" sz="3000">
                <a:latin typeface="Times New Roman" pitchFamily="18" charset="0"/>
              </a:rPr>
              <a:t> but I will explain that as we go too.  But for now….</a:t>
            </a:r>
          </a:p>
        </p:txBody>
      </p:sp>
    </p:spTree>
    <p:custDataLst>
      <p:tags r:id="rId1"/>
    </p:custDataLst>
  </p:cSld>
  <p:clrMapOvr>
    <a:masterClrMapping/>
  </p:clrMapOvr>
  <p:transition advTm="2688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4" grpId="0"/>
      <p:bldP spid="549895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7848600" y="838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3" action="ppaction://hlinksldjump"/>
              </a:rPr>
              <a:t>r1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7848600" y="1447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hlinkClick r:id="rId4" action="ppaction://hlinksldjump"/>
              </a:rPr>
              <a:t>r2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143000" y="1066800"/>
            <a:ext cx="563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latin typeface="Times New Roman" pitchFamily="18" charset="0"/>
              </a:rPr>
              <a:t>Lets get started with our first </a:t>
            </a:r>
            <a:r>
              <a:rPr lang="en-US" sz="3000">
                <a:solidFill>
                  <a:srgbClr val="FFFF00"/>
                </a:solidFill>
                <a:latin typeface="Times New Roman" pitchFamily="18" charset="0"/>
              </a:rPr>
              <a:t>Lightning Round</a:t>
            </a:r>
          </a:p>
        </p:txBody>
      </p:sp>
      <p:pic>
        <p:nvPicPr>
          <p:cNvPr id="551943" name="Picture 7" descr="fork">
            <a:hlinkClick r:id="rId5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92450" y="2141538"/>
            <a:ext cx="2214563" cy="3751262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 l="22681" t="14962" r="47185" b="6250"/>
          <a:stretch>
            <a:fillRect/>
          </a:stretch>
        </p:blipFill>
        <p:spPr bwMode="auto">
          <a:xfrm>
            <a:off x="2299855" y="1094509"/>
            <a:ext cx="3920837" cy="576349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 l="21935" t="11174" r="47292" b="6250"/>
          <a:stretch>
            <a:fillRect/>
          </a:stretch>
        </p:blipFill>
        <p:spPr bwMode="auto">
          <a:xfrm>
            <a:off x="1981200" y="817418"/>
            <a:ext cx="4003964" cy="604058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2" cstate="print"/>
          <a:srcRect l="26361" t="32292" r="51384" b="15057"/>
          <a:stretch>
            <a:fillRect/>
          </a:stretch>
        </p:blipFill>
        <p:spPr bwMode="auto">
          <a:xfrm>
            <a:off x="2784764" y="1787236"/>
            <a:ext cx="2895600" cy="38515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0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1364" r="46865" b="6250"/>
          <a:stretch>
            <a:fillRect/>
          </a:stretch>
        </p:blipFill>
        <p:spPr bwMode="auto">
          <a:xfrm>
            <a:off x="2147454" y="831273"/>
            <a:ext cx="4017818" cy="602672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63538" y="298450"/>
            <a:ext cx="3657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6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22531" name="Text Box 1076"/>
          <p:cNvSpPr txBox="1">
            <a:spLocks noChangeArrowheads="1"/>
          </p:cNvSpPr>
          <p:nvPr/>
        </p:nvSpPr>
        <p:spPr bwMode="auto">
          <a:xfrm>
            <a:off x="969818" y="2810816"/>
            <a:ext cx="7176655" cy="21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4000" b="1" dirty="0" smtClean="0">
                <a:latin typeface="Times New Roman" pitchFamily="18" charset="0"/>
              </a:rPr>
              <a:t>L – dead man with a parachute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4000" b="1" dirty="0" smtClean="0">
                <a:latin typeface="Times New Roman" pitchFamily="18" charset="0"/>
              </a:rPr>
              <a:t>M – fear of the unknown</a:t>
            </a:r>
            <a:endParaRPr lang="en-US" sz="4000" dirty="0">
              <a:latin typeface="Times New Roman" pitchFamily="18" charset="0"/>
            </a:endParaRP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22532" name="AutoShape 107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 l="22787" t="18182" r="47185" b="25379"/>
          <a:stretch>
            <a:fillRect/>
          </a:stretch>
        </p:blipFill>
        <p:spPr bwMode="auto">
          <a:xfrm>
            <a:off x="1842655" y="1330036"/>
            <a:ext cx="5029200" cy="53145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 l="20231" t="17424" r="45162" b="12879"/>
          <a:stretch>
            <a:fillRect/>
          </a:stretch>
        </p:blipFill>
        <p:spPr bwMode="auto">
          <a:xfrm>
            <a:off x="1911928" y="1205345"/>
            <a:ext cx="4502727" cy="50984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 l="20019" t="10417" r="44842" b="8523"/>
          <a:stretch>
            <a:fillRect/>
          </a:stretch>
        </p:blipFill>
        <p:spPr bwMode="auto">
          <a:xfrm>
            <a:off x="1953492" y="762000"/>
            <a:ext cx="4572000" cy="59297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 l="20764" t="17614" r="45055" b="6250"/>
          <a:stretch>
            <a:fillRect/>
          </a:stretch>
        </p:blipFill>
        <p:spPr bwMode="auto">
          <a:xfrm>
            <a:off x="2147454" y="1025236"/>
            <a:ext cx="4447309" cy="556952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 l="22468" t="24432" r="47185" b="6250"/>
          <a:stretch>
            <a:fillRect/>
          </a:stretch>
        </p:blipFill>
        <p:spPr bwMode="auto">
          <a:xfrm>
            <a:off x="2078182" y="1163782"/>
            <a:ext cx="3948546" cy="50707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 l="22468" t="17992" r="46972" b="6250"/>
          <a:stretch>
            <a:fillRect/>
          </a:stretch>
        </p:blipFill>
        <p:spPr bwMode="auto">
          <a:xfrm>
            <a:off x="2216727" y="1025236"/>
            <a:ext cx="3976255" cy="55418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character is this?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17614" r="38666" b="26704"/>
          <a:stretch>
            <a:fillRect/>
          </a:stretch>
        </p:blipFill>
        <p:spPr bwMode="auto">
          <a:xfrm>
            <a:off x="1246909" y="1371600"/>
            <a:ext cx="5999018" cy="407323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6388" y="317500"/>
            <a:ext cx="457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7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3556" name="Text Box 50"/>
          <p:cNvSpPr txBox="1">
            <a:spLocks noChangeArrowheads="1"/>
          </p:cNvSpPr>
          <p:nvPr/>
        </p:nvSpPr>
        <p:spPr bwMode="auto">
          <a:xfrm>
            <a:off x="869950" y="3211513"/>
            <a:ext cx="78584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dirty="0" smtClean="0"/>
              <a:t>What is the Lord of the Flies literally and metaphorically?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025" y="274638"/>
            <a:ext cx="396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7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24579" name="Text Box 33"/>
          <p:cNvSpPr txBox="1">
            <a:spLocks noChangeArrowheads="1"/>
          </p:cNvSpPr>
          <p:nvPr/>
        </p:nvSpPr>
        <p:spPr bwMode="auto">
          <a:xfrm>
            <a:off x="1562100" y="3167330"/>
            <a:ext cx="67644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4000" dirty="0" smtClean="0"/>
              <a:t>L – pig’s head on a stick</a:t>
            </a:r>
          </a:p>
          <a:p>
            <a:pPr eaLnBrk="1" hangingPunct="1"/>
            <a:r>
              <a:rPr lang="en-US" sz="4000" dirty="0" smtClean="0"/>
              <a:t>M – evil inside us all</a:t>
            </a:r>
            <a:endParaRPr lang="en-US" sz="4000" dirty="0"/>
          </a:p>
        </p:txBody>
      </p:sp>
      <p:sp>
        <p:nvSpPr>
          <p:cNvPr id="24580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" y="295275"/>
            <a:ext cx="5105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1 </a:t>
            </a:r>
            <a:r>
              <a:rPr lang="en-US" sz="1400" smtClean="0"/>
              <a:t>Cat. 2</a:t>
            </a:r>
            <a:endParaRPr lang="en-US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6670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5" name="Text Box 26"/>
          <p:cNvSpPr txBox="1">
            <a:spLocks noChangeArrowheads="1"/>
          </p:cNvSpPr>
          <p:nvPr/>
        </p:nvSpPr>
        <p:spPr bwMode="auto">
          <a:xfrm>
            <a:off x="1066800" y="2438400"/>
            <a:ext cx="76930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800">
              <a:latin typeface="Times New Roman" pitchFamily="18" charset="0"/>
            </a:endParaRPr>
          </a:p>
        </p:txBody>
      </p:sp>
      <p:sp>
        <p:nvSpPr>
          <p:cNvPr id="25607" name="Text Box 59"/>
          <p:cNvSpPr txBox="1">
            <a:spLocks noChangeArrowheads="1"/>
          </p:cNvSpPr>
          <p:nvPr/>
        </p:nvSpPr>
        <p:spPr bwMode="auto">
          <a:xfrm>
            <a:off x="595745" y="2116138"/>
            <a:ext cx="7758546" cy="2923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r>
              <a:rPr lang="en-US" sz="3600" dirty="0" smtClean="0"/>
              <a:t>____ Simon dies</a:t>
            </a:r>
          </a:p>
          <a:p>
            <a:pPr eaLnBrk="1" hangingPunct="1"/>
            <a:r>
              <a:rPr lang="en-US" sz="3600" dirty="0" smtClean="0"/>
              <a:t>____ the beast is discovered</a:t>
            </a:r>
          </a:p>
          <a:p>
            <a:pPr eaLnBrk="1" hangingPunct="1"/>
            <a:r>
              <a:rPr lang="en-US" sz="3600" dirty="0" smtClean="0"/>
              <a:t>____ Jack is chased by the boys</a:t>
            </a:r>
          </a:p>
          <a:p>
            <a:pPr eaLnBrk="1" hangingPunct="1"/>
            <a:r>
              <a:rPr lang="en-US" sz="3600" dirty="0" smtClean="0"/>
              <a:t>____ Piggy dies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9088"/>
            <a:ext cx="403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1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26627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0"/>
          <p:cNvSpPr txBox="1">
            <a:spLocks noChangeArrowheads="1"/>
          </p:cNvSpPr>
          <p:nvPr/>
        </p:nvSpPr>
        <p:spPr bwMode="auto">
          <a:xfrm>
            <a:off x="415636" y="1815811"/>
            <a:ext cx="81326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r>
              <a:rPr lang="en-US" sz="3600" dirty="0" smtClean="0"/>
              <a:t>__2__ Simon dies</a:t>
            </a:r>
          </a:p>
          <a:p>
            <a:pPr eaLnBrk="1" hangingPunct="1"/>
            <a:r>
              <a:rPr lang="en-US" sz="3600" dirty="0" smtClean="0"/>
              <a:t>__1__ the beast is discovered</a:t>
            </a:r>
          </a:p>
          <a:p>
            <a:pPr eaLnBrk="1" hangingPunct="1"/>
            <a:r>
              <a:rPr lang="en-US" sz="3600" dirty="0" smtClean="0"/>
              <a:t>__4__ Jack is chased by the boys</a:t>
            </a:r>
          </a:p>
          <a:p>
            <a:pPr eaLnBrk="1" hangingPunct="1"/>
            <a:r>
              <a:rPr lang="en-US" sz="3600" dirty="0" smtClean="0"/>
              <a:t>__3__ Piggy dies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323850"/>
            <a:ext cx="42100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2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0" y="311626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50">
            <a:spAutoFit/>
          </a:bodyPr>
          <a:lstStyle/>
          <a:p>
            <a:pPr eaLnBrk="1" hangingPunct="1"/>
            <a:r>
              <a:rPr lang="en-US" sz="1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3" name="Text Box 36"/>
          <p:cNvSpPr txBox="1">
            <a:spLocks noChangeArrowheads="1"/>
          </p:cNvSpPr>
          <p:nvPr/>
        </p:nvSpPr>
        <p:spPr bwMode="auto">
          <a:xfrm>
            <a:off x="2971800" y="31242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latin typeface="Times New Roman" pitchFamily="18" charset="0"/>
              </a:rPr>
              <a:t> </a:t>
            </a:r>
          </a:p>
        </p:txBody>
      </p:sp>
      <p:sp>
        <p:nvSpPr>
          <p:cNvPr id="27655" name="Text Box 74"/>
          <p:cNvSpPr txBox="1">
            <a:spLocks noChangeArrowheads="1"/>
          </p:cNvSpPr>
          <p:nvPr/>
        </p:nvSpPr>
        <p:spPr bwMode="auto">
          <a:xfrm>
            <a:off x="853787" y="1839336"/>
            <a:ext cx="7085013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 smtClean="0"/>
              <a:t>Put the following in order:</a:t>
            </a:r>
          </a:p>
          <a:p>
            <a:pPr eaLnBrk="1" hangingPunct="1"/>
            <a:r>
              <a:rPr lang="en-US" sz="3200" dirty="0" smtClean="0"/>
              <a:t>____ the conch breaks</a:t>
            </a:r>
          </a:p>
          <a:p>
            <a:pPr eaLnBrk="1" hangingPunct="1"/>
            <a:r>
              <a:rPr lang="en-US" sz="3200" dirty="0" smtClean="0"/>
              <a:t>____ Jack blows the conch</a:t>
            </a:r>
          </a:p>
          <a:p>
            <a:pPr eaLnBrk="1" hangingPunct="1"/>
            <a:r>
              <a:rPr lang="en-US" sz="3200" dirty="0" smtClean="0"/>
              <a:t>____ Ralph finds the conch</a:t>
            </a:r>
          </a:p>
          <a:p>
            <a:pPr eaLnBrk="1" hangingPunct="1"/>
            <a:r>
              <a:rPr lang="en-US" sz="3200" dirty="0" smtClean="0"/>
              <a:t>____ the boys miss a ship  </a:t>
            </a:r>
          </a:p>
          <a:p>
            <a:pPr eaLnBrk="1" hangingPunct="1"/>
            <a:r>
              <a:rPr lang="en-US" sz="3200" dirty="0"/>
              <a:t> </a:t>
            </a:r>
            <a:r>
              <a:rPr lang="en-US" sz="3200" dirty="0" smtClean="0"/>
              <a:t>       because the fire is out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1"/>
          <p:cNvSpPr>
            <a:spLocks noChangeArrowheads="1"/>
          </p:cNvSpPr>
          <p:nvPr/>
        </p:nvSpPr>
        <p:spPr bwMode="auto">
          <a:xfrm>
            <a:off x="312738" y="2008188"/>
            <a:ext cx="5972175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latin typeface="Impact" pitchFamily="34" charset="0"/>
                <a:hlinkClick r:id="rId2" action="ppaction://hlinksldjump"/>
              </a:rPr>
              <a:t>Character Matching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Impact" pitchFamily="34" charset="0"/>
                <a:hlinkClick r:id="rId2" action="ppaction://hlinksldjump"/>
              </a:rPr>
              <a:t>Order of Events</a:t>
            </a:r>
            <a:endParaRPr lang="en-US" sz="4000" dirty="0">
              <a:latin typeface="Impact" pitchFamily="34" charset="0"/>
              <a:hlinkClick r:id="rId2" action="ppaction://hlinksldjump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>
                <a:latin typeface="Impact" pitchFamily="34" charset="0"/>
                <a:hlinkClick r:id="rId2" action="ppaction://hlinksldjump"/>
              </a:rPr>
              <a:t>True/False 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Impact" pitchFamily="34" charset="0"/>
                <a:hlinkClick r:id="rId2" action="ppaction://hlinksldjump"/>
              </a:rPr>
              <a:t>Multiple </a:t>
            </a:r>
            <a:r>
              <a:rPr lang="en-US" sz="4000" dirty="0">
                <a:latin typeface="Impact" pitchFamily="34" charset="0"/>
                <a:hlinkClick r:id="rId2" action="ppaction://hlinksldjump"/>
              </a:rPr>
              <a:t>Choice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Impact" pitchFamily="34" charset="0"/>
                <a:hlinkClick r:id="rId2" action="ppaction://hlinksldjump"/>
              </a:rPr>
              <a:t>Symbols</a:t>
            </a:r>
            <a:endParaRPr lang="en-US" sz="4000" dirty="0">
              <a:latin typeface="Impact" pitchFamily="34" charset="0"/>
              <a:hlinkClick r:id="rId2" action="ppaction://hlinksldjump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latin typeface="Impact" pitchFamily="34" charset="0"/>
                <a:hlinkClick r:id="rId2" action="ppaction://hlinksldjump"/>
              </a:rPr>
              <a:t>Questions</a:t>
            </a:r>
            <a:endParaRPr lang="en-US" sz="4000" dirty="0">
              <a:latin typeface="Impact" pitchFamily="34" charset="0"/>
            </a:endParaRPr>
          </a:p>
        </p:txBody>
      </p:sp>
      <p:sp>
        <p:nvSpPr>
          <p:cNvPr id="10243" name="Text Box 110"/>
          <p:cNvSpPr txBox="1">
            <a:spLocks noChangeArrowheads="1"/>
          </p:cNvSpPr>
          <p:nvPr/>
        </p:nvSpPr>
        <p:spPr bwMode="auto">
          <a:xfrm>
            <a:off x="5018088" y="1965325"/>
            <a:ext cx="4089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000" b="1" dirty="0">
                <a:latin typeface="Arial Unicode MS" pitchFamily="34" charset="-128"/>
                <a:hlinkClick r:id="rId3" action="ppaction://hlinksldjump"/>
              </a:rPr>
              <a:t>(1) (</a:t>
            </a:r>
            <a:r>
              <a:rPr lang="en-US" sz="3000" b="1" dirty="0">
                <a:latin typeface="Arial Unicode MS" pitchFamily="34" charset="-128"/>
                <a:hlinkClick r:id="rId4" action="ppaction://hlinksldjump"/>
              </a:rPr>
              <a:t>2</a:t>
            </a:r>
            <a:r>
              <a:rPr lang="en-US" sz="3000" b="1" dirty="0">
                <a:latin typeface="Arial Unicode MS" pitchFamily="34" charset="-128"/>
                <a:hlinkClick r:id="rId3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5" action="ppaction://hlinksldjump"/>
              </a:rPr>
              <a:t>3</a:t>
            </a:r>
            <a:r>
              <a:rPr lang="en-US" sz="3000" b="1" dirty="0">
                <a:latin typeface="Arial Unicode MS" pitchFamily="34" charset="-128"/>
                <a:hlinkClick r:id="rId3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6" action="ppaction://hlinksldjump"/>
              </a:rPr>
              <a:t>4</a:t>
            </a:r>
            <a:r>
              <a:rPr lang="en-US" sz="3000" b="1" dirty="0">
                <a:latin typeface="Arial Unicode MS" pitchFamily="34" charset="-128"/>
                <a:hlinkClick r:id="rId3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7" action="ppaction://hlinksldjump"/>
              </a:rPr>
              <a:t>5</a:t>
            </a:r>
            <a:r>
              <a:rPr lang="en-US" sz="3000" b="1" dirty="0">
                <a:latin typeface="Arial Unicode MS" pitchFamily="34" charset="-128"/>
                <a:hlinkClick r:id="rId3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8" action="ppaction://hlinksldjump"/>
              </a:rPr>
              <a:t>6</a:t>
            </a:r>
            <a:r>
              <a:rPr lang="en-US" sz="3000" b="1" dirty="0">
                <a:latin typeface="Arial Unicode MS" pitchFamily="34" charset="-128"/>
                <a:hlinkClick r:id="rId3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9" action="ppaction://hlinksldjump"/>
              </a:rPr>
              <a:t>7</a:t>
            </a:r>
            <a:r>
              <a:rPr lang="en-US" sz="3000" b="1" dirty="0">
                <a:latin typeface="Arial Unicode MS" pitchFamily="34" charset="-128"/>
                <a:hlinkClick r:id="rId3" action="ppaction://hlinksldjump"/>
              </a:rPr>
              <a:t>)</a:t>
            </a:r>
            <a:endParaRPr lang="en-US" sz="3000" b="1" dirty="0">
              <a:latin typeface="Arial Unicode MS" pitchFamily="34" charset="-128"/>
            </a:endParaRPr>
          </a:p>
        </p:txBody>
      </p:sp>
      <p:sp>
        <p:nvSpPr>
          <p:cNvPr id="10244" name="Text Box 119"/>
          <p:cNvSpPr txBox="1">
            <a:spLocks noChangeArrowheads="1"/>
          </p:cNvSpPr>
          <p:nvPr/>
        </p:nvSpPr>
        <p:spPr bwMode="auto">
          <a:xfrm>
            <a:off x="5016500" y="2562225"/>
            <a:ext cx="4089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000" b="1" dirty="0">
                <a:latin typeface="Arial Unicode MS" pitchFamily="34" charset="-128"/>
                <a:hlinkClick r:id="rId10" action="ppaction://hlinksldjump"/>
              </a:rPr>
              <a:t>(1)</a:t>
            </a:r>
            <a:r>
              <a:rPr lang="en-US" sz="3000" b="1" dirty="0">
                <a:latin typeface="Arial Unicode MS" pitchFamily="34" charset="-128"/>
              </a:rPr>
              <a:t> </a:t>
            </a:r>
            <a:r>
              <a:rPr lang="en-US" sz="3000" b="1" dirty="0">
                <a:latin typeface="Arial Unicode MS" pitchFamily="34" charset="-128"/>
                <a:hlinkClick r:id="rId11" action="ppaction://hlinksldjump"/>
              </a:rPr>
              <a:t>(</a:t>
            </a:r>
            <a:r>
              <a:rPr lang="en-US" sz="3000" b="1" dirty="0">
                <a:latin typeface="Arial Unicode MS" pitchFamily="34" charset="-128"/>
                <a:hlinkClick r:id="rId11" action="ppaction://hlinksldjump"/>
              </a:rPr>
              <a:t>2</a:t>
            </a:r>
            <a:r>
              <a:rPr lang="en-US" sz="3000" b="1" dirty="0">
                <a:latin typeface="Arial Unicode MS" pitchFamily="34" charset="-128"/>
                <a:hlinkClick r:id="rId11" action="ppaction://hlinksldjump"/>
              </a:rPr>
              <a:t>)</a:t>
            </a:r>
            <a:r>
              <a:rPr lang="en-US" sz="3000" b="1" dirty="0">
                <a:latin typeface="Arial Unicode MS" pitchFamily="34" charset="-128"/>
              </a:rPr>
              <a:t> </a:t>
            </a:r>
            <a:r>
              <a:rPr lang="en-US" sz="3000" b="1" dirty="0">
                <a:latin typeface="Arial Unicode MS" pitchFamily="34" charset="-128"/>
                <a:hlinkClick r:id="rId12" action="ppaction://hlinksldjump"/>
              </a:rPr>
              <a:t>(</a:t>
            </a:r>
            <a:r>
              <a:rPr lang="en-US" sz="3000" b="1" dirty="0">
                <a:latin typeface="Arial Unicode MS" pitchFamily="34" charset="-128"/>
                <a:hlinkClick r:id="rId12" action="ppaction://hlinksldjump"/>
              </a:rPr>
              <a:t>3</a:t>
            </a:r>
            <a:r>
              <a:rPr lang="en-US" sz="3000" b="1" dirty="0">
                <a:latin typeface="Arial Unicode MS" pitchFamily="34" charset="-128"/>
                <a:hlinkClick r:id="rId12" action="ppaction://hlinksldjump"/>
              </a:rPr>
              <a:t>)</a:t>
            </a:r>
            <a:r>
              <a:rPr lang="en-US" sz="3000" b="1" dirty="0">
                <a:latin typeface="Arial Unicode MS" pitchFamily="34" charset="-128"/>
              </a:rPr>
              <a:t> </a:t>
            </a:r>
            <a:r>
              <a:rPr lang="en-US" sz="3000" b="1" dirty="0">
                <a:latin typeface="Arial Unicode MS" pitchFamily="34" charset="-128"/>
                <a:hlinkClick r:id="rId13" action="ppaction://hlinksldjump"/>
              </a:rPr>
              <a:t>(</a:t>
            </a:r>
            <a:r>
              <a:rPr lang="en-US" sz="3000" b="1" dirty="0">
                <a:latin typeface="Arial Unicode MS" pitchFamily="34" charset="-128"/>
                <a:hlinkClick r:id="rId13" action="ppaction://hlinksldjump"/>
              </a:rPr>
              <a:t>4</a:t>
            </a:r>
            <a:r>
              <a:rPr lang="en-US" sz="3000" b="1" dirty="0">
                <a:latin typeface="Arial Unicode MS" pitchFamily="34" charset="-128"/>
                <a:hlinkClick r:id="rId13" action="ppaction://hlinksldjump"/>
              </a:rPr>
              <a:t>)</a:t>
            </a:r>
            <a:r>
              <a:rPr lang="en-US" sz="3000" b="1" dirty="0">
                <a:latin typeface="Arial Unicode MS" pitchFamily="34" charset="-128"/>
              </a:rPr>
              <a:t> </a:t>
            </a:r>
            <a:r>
              <a:rPr lang="en-US" sz="3000" b="1" dirty="0">
                <a:latin typeface="Arial Unicode MS" pitchFamily="34" charset="-128"/>
                <a:hlinkClick r:id="rId14" action="ppaction://hlinksldjump"/>
              </a:rPr>
              <a:t>(5)</a:t>
            </a:r>
            <a:r>
              <a:rPr lang="en-US" sz="3000" b="1" dirty="0">
                <a:latin typeface="Arial Unicode MS" pitchFamily="34" charset="-128"/>
              </a:rPr>
              <a:t> </a:t>
            </a:r>
            <a:r>
              <a:rPr lang="en-US" sz="3000" b="1" dirty="0">
                <a:latin typeface="Arial Unicode MS" pitchFamily="34" charset="-128"/>
                <a:hlinkClick r:id="rId15" action="ppaction://hlinksldjump"/>
              </a:rPr>
              <a:t>(6)</a:t>
            </a:r>
            <a:r>
              <a:rPr lang="en-US" sz="3000" b="1" dirty="0">
                <a:latin typeface="Arial Unicode MS" pitchFamily="34" charset="-128"/>
              </a:rPr>
              <a:t> </a:t>
            </a:r>
            <a:r>
              <a:rPr lang="en-US" sz="3000" b="1" dirty="0">
                <a:latin typeface="Arial Unicode MS" pitchFamily="34" charset="-128"/>
                <a:hlinkClick r:id="rId16" action="ppaction://hlinksldjump"/>
              </a:rPr>
              <a:t>(7)</a:t>
            </a:r>
            <a:endParaRPr lang="en-US" sz="3000" b="1" dirty="0">
              <a:latin typeface="Arial Unicode MS" pitchFamily="34" charset="-128"/>
            </a:endParaRPr>
          </a:p>
        </p:txBody>
      </p:sp>
      <p:sp>
        <p:nvSpPr>
          <p:cNvPr id="10245" name="Text Box 120"/>
          <p:cNvSpPr txBox="1">
            <a:spLocks noChangeArrowheads="1"/>
          </p:cNvSpPr>
          <p:nvPr/>
        </p:nvSpPr>
        <p:spPr bwMode="auto">
          <a:xfrm>
            <a:off x="5054600" y="3117706"/>
            <a:ext cx="4089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000" b="1" dirty="0">
                <a:latin typeface="Arial Unicode MS" pitchFamily="34" charset="-128"/>
                <a:hlinkClick r:id="rId17" action="ppaction://hlinksldjump"/>
              </a:rPr>
              <a:t>(1) (</a:t>
            </a:r>
            <a:r>
              <a:rPr lang="en-US" sz="3000" b="1" dirty="0">
                <a:latin typeface="Arial Unicode MS" pitchFamily="34" charset="-128"/>
                <a:hlinkClick r:id="rId18" action="ppaction://hlinksldjump"/>
              </a:rPr>
              <a:t>2</a:t>
            </a:r>
            <a:r>
              <a:rPr lang="en-US" sz="3000" b="1" dirty="0">
                <a:latin typeface="Arial Unicode MS" pitchFamily="34" charset="-128"/>
                <a:hlinkClick r:id="rId17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19" action="ppaction://hlinksldjump"/>
              </a:rPr>
              <a:t>3</a:t>
            </a:r>
            <a:r>
              <a:rPr lang="en-US" sz="3000" b="1" dirty="0">
                <a:latin typeface="Arial Unicode MS" pitchFamily="34" charset="-128"/>
                <a:hlinkClick r:id="rId17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20" action="ppaction://hlinksldjump"/>
              </a:rPr>
              <a:t>4</a:t>
            </a:r>
            <a:r>
              <a:rPr lang="en-US" sz="3000" b="1" dirty="0">
                <a:latin typeface="Arial Unicode MS" pitchFamily="34" charset="-128"/>
                <a:hlinkClick r:id="rId17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21" action="ppaction://hlinksldjump"/>
              </a:rPr>
              <a:t>5</a:t>
            </a:r>
            <a:r>
              <a:rPr lang="en-US" sz="3000" b="1" dirty="0">
                <a:latin typeface="Arial Unicode MS" pitchFamily="34" charset="-128"/>
                <a:hlinkClick r:id="rId17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22" action="ppaction://hlinksldjump"/>
              </a:rPr>
              <a:t>6</a:t>
            </a:r>
            <a:r>
              <a:rPr lang="en-US" sz="3000" b="1" dirty="0">
                <a:latin typeface="Arial Unicode MS" pitchFamily="34" charset="-128"/>
                <a:hlinkClick r:id="rId17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23" action="ppaction://hlinksldjump"/>
              </a:rPr>
              <a:t>7</a:t>
            </a:r>
            <a:r>
              <a:rPr lang="en-US" sz="3000" b="1" dirty="0">
                <a:latin typeface="Arial Unicode MS" pitchFamily="34" charset="-128"/>
                <a:hlinkClick r:id="rId17" action="ppaction://hlinksldjump"/>
              </a:rPr>
              <a:t>)</a:t>
            </a:r>
            <a:endParaRPr lang="en-US" sz="3000" b="1" dirty="0">
              <a:latin typeface="Arial Unicode MS" pitchFamily="34" charset="-128"/>
            </a:endParaRPr>
          </a:p>
        </p:txBody>
      </p:sp>
      <p:sp>
        <p:nvSpPr>
          <p:cNvPr id="10247" name="Text Box 122"/>
          <p:cNvSpPr txBox="1">
            <a:spLocks noChangeArrowheads="1"/>
          </p:cNvSpPr>
          <p:nvPr/>
        </p:nvSpPr>
        <p:spPr bwMode="auto">
          <a:xfrm>
            <a:off x="5054600" y="3693372"/>
            <a:ext cx="4089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000" b="1" dirty="0">
                <a:latin typeface="Arial Unicode MS" pitchFamily="34" charset="-128"/>
                <a:hlinkClick r:id="rId24" action="ppaction://hlinksldjump"/>
              </a:rPr>
              <a:t>(1) (</a:t>
            </a:r>
            <a:r>
              <a:rPr lang="en-US" sz="3000" b="1" dirty="0">
                <a:latin typeface="Arial Unicode MS" pitchFamily="34" charset="-128"/>
                <a:hlinkClick r:id="rId25" action="ppaction://hlinksldjump"/>
              </a:rPr>
              <a:t>2</a:t>
            </a:r>
            <a:r>
              <a:rPr lang="en-US" sz="3000" b="1" dirty="0">
                <a:latin typeface="Arial Unicode MS" pitchFamily="34" charset="-128"/>
                <a:hlinkClick r:id="rId24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26" action="ppaction://hlinksldjump"/>
              </a:rPr>
              <a:t>3</a:t>
            </a:r>
            <a:r>
              <a:rPr lang="en-US" sz="3000" b="1" dirty="0">
                <a:latin typeface="Arial Unicode MS" pitchFamily="34" charset="-128"/>
                <a:hlinkClick r:id="rId24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27" action="ppaction://hlinksldjump"/>
              </a:rPr>
              <a:t>4</a:t>
            </a:r>
            <a:r>
              <a:rPr lang="en-US" sz="3000" b="1" dirty="0">
                <a:latin typeface="Arial Unicode MS" pitchFamily="34" charset="-128"/>
                <a:hlinkClick r:id="rId24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28" action="ppaction://hlinksldjump"/>
              </a:rPr>
              <a:t>5</a:t>
            </a:r>
            <a:r>
              <a:rPr lang="en-US" sz="3000" b="1" dirty="0">
                <a:latin typeface="Arial Unicode MS" pitchFamily="34" charset="-128"/>
                <a:hlinkClick r:id="rId24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29" action="ppaction://hlinksldjump"/>
              </a:rPr>
              <a:t>6</a:t>
            </a:r>
            <a:r>
              <a:rPr lang="en-US" sz="3000" b="1" dirty="0">
                <a:latin typeface="Arial Unicode MS" pitchFamily="34" charset="-128"/>
                <a:hlinkClick r:id="rId24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30" action="ppaction://hlinksldjump"/>
              </a:rPr>
              <a:t>7</a:t>
            </a:r>
            <a:r>
              <a:rPr lang="en-US" sz="3000" b="1" dirty="0">
                <a:latin typeface="Arial Unicode MS" pitchFamily="34" charset="-128"/>
                <a:hlinkClick r:id="rId24" action="ppaction://hlinksldjump"/>
              </a:rPr>
              <a:t>)</a:t>
            </a:r>
            <a:endParaRPr lang="en-US" sz="3000" b="1" dirty="0">
              <a:latin typeface="Arial Unicode MS" pitchFamily="34" charset="-128"/>
            </a:endParaRPr>
          </a:p>
        </p:txBody>
      </p:sp>
      <p:sp>
        <p:nvSpPr>
          <p:cNvPr id="10248" name="Text Box 123"/>
          <p:cNvSpPr txBox="1">
            <a:spLocks noChangeArrowheads="1"/>
          </p:cNvSpPr>
          <p:nvPr/>
        </p:nvSpPr>
        <p:spPr bwMode="auto">
          <a:xfrm>
            <a:off x="5054600" y="4265449"/>
            <a:ext cx="4089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000" b="1" dirty="0">
                <a:latin typeface="Arial Unicode MS" pitchFamily="34" charset="-128"/>
                <a:hlinkClick r:id="rId31" action="ppaction://hlinksldjump"/>
              </a:rPr>
              <a:t>(1) (</a:t>
            </a:r>
            <a:r>
              <a:rPr lang="en-US" sz="3000" b="1" dirty="0">
                <a:latin typeface="Arial Unicode MS" pitchFamily="34" charset="-128"/>
                <a:hlinkClick r:id="rId32" action="ppaction://hlinksldjump"/>
              </a:rPr>
              <a:t>2</a:t>
            </a:r>
            <a:r>
              <a:rPr lang="en-US" sz="3000" b="1" dirty="0">
                <a:latin typeface="Arial Unicode MS" pitchFamily="34" charset="-128"/>
                <a:hlinkClick r:id="rId31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33" action="ppaction://hlinksldjump"/>
              </a:rPr>
              <a:t>3</a:t>
            </a:r>
            <a:r>
              <a:rPr lang="en-US" sz="3000" b="1" dirty="0">
                <a:latin typeface="Arial Unicode MS" pitchFamily="34" charset="-128"/>
                <a:hlinkClick r:id="rId31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34" action="ppaction://hlinksldjump"/>
              </a:rPr>
              <a:t>4</a:t>
            </a:r>
            <a:r>
              <a:rPr lang="en-US" sz="3000" b="1" dirty="0">
                <a:latin typeface="Arial Unicode MS" pitchFamily="34" charset="-128"/>
                <a:hlinkClick r:id="rId31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35" action="ppaction://hlinksldjump"/>
              </a:rPr>
              <a:t>5</a:t>
            </a:r>
            <a:r>
              <a:rPr lang="en-US" sz="3000" b="1" dirty="0">
                <a:latin typeface="Arial Unicode MS" pitchFamily="34" charset="-128"/>
                <a:hlinkClick r:id="rId31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36" action="ppaction://hlinksldjump"/>
              </a:rPr>
              <a:t>6</a:t>
            </a:r>
            <a:r>
              <a:rPr lang="en-US" sz="3000" b="1" dirty="0">
                <a:latin typeface="Arial Unicode MS" pitchFamily="34" charset="-128"/>
                <a:hlinkClick r:id="rId31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37" action="ppaction://hlinksldjump"/>
              </a:rPr>
              <a:t>7</a:t>
            </a:r>
            <a:r>
              <a:rPr lang="en-US" sz="3000" b="1" dirty="0">
                <a:latin typeface="Arial Unicode MS" pitchFamily="34" charset="-128"/>
                <a:hlinkClick r:id="rId31" action="ppaction://hlinksldjump"/>
              </a:rPr>
              <a:t>)</a:t>
            </a:r>
            <a:endParaRPr lang="en-US" sz="3000" b="1" dirty="0">
              <a:latin typeface="Arial Unicode MS" pitchFamily="34" charset="-128"/>
            </a:endParaRPr>
          </a:p>
        </p:txBody>
      </p:sp>
      <p:sp>
        <p:nvSpPr>
          <p:cNvPr id="10250" name="WordArt 134"/>
          <p:cNvSpPr>
            <a:spLocks noChangeArrowheads="1" noChangeShapeType="1" noTextEdit="1"/>
          </p:cNvSpPr>
          <p:nvPr/>
        </p:nvSpPr>
        <p:spPr bwMode="auto">
          <a:xfrm>
            <a:off x="433388" y="311150"/>
            <a:ext cx="8455025" cy="12842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Round One</a:t>
            </a:r>
          </a:p>
        </p:txBody>
      </p:sp>
      <p:pic>
        <p:nvPicPr>
          <p:cNvPr id="10251" name="Picture 135" descr="fork">
            <a:hlinkClick r:id="rId38" action="ppaction://hlinksldjump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9" cstate="print"/>
          <a:srcRect/>
          <a:stretch>
            <a:fillRect/>
          </a:stretch>
        </p:blipFill>
        <p:spPr>
          <a:xfrm>
            <a:off x="8836025" y="6007100"/>
            <a:ext cx="307975" cy="482600"/>
          </a:xfrm>
          <a:noFill/>
        </p:spPr>
      </p:pic>
      <p:sp>
        <p:nvSpPr>
          <p:cNvPr id="10252" name="Text Box 123"/>
          <p:cNvSpPr txBox="1">
            <a:spLocks noChangeArrowheads="1"/>
          </p:cNvSpPr>
          <p:nvPr/>
        </p:nvSpPr>
        <p:spPr bwMode="auto">
          <a:xfrm>
            <a:off x="5054600" y="4787592"/>
            <a:ext cx="4089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000" b="1" dirty="0">
                <a:latin typeface="Arial Unicode MS" pitchFamily="34" charset="-128"/>
                <a:hlinkClick r:id="rId40" action="ppaction://hlinksldjump"/>
              </a:rPr>
              <a:t>(1) (</a:t>
            </a:r>
            <a:r>
              <a:rPr lang="en-US" sz="3000" b="1" dirty="0">
                <a:latin typeface="Arial Unicode MS" pitchFamily="34" charset="-128"/>
                <a:hlinkClick r:id="rId41" action="ppaction://hlinksldjump"/>
              </a:rPr>
              <a:t>2</a:t>
            </a:r>
            <a:r>
              <a:rPr lang="en-US" sz="3000" b="1" dirty="0">
                <a:latin typeface="Arial Unicode MS" pitchFamily="34" charset="-128"/>
                <a:hlinkClick r:id="rId40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42" action="ppaction://hlinksldjump"/>
              </a:rPr>
              <a:t>3</a:t>
            </a:r>
            <a:r>
              <a:rPr lang="en-US" sz="3000" b="1" dirty="0">
                <a:latin typeface="Arial Unicode MS" pitchFamily="34" charset="-128"/>
                <a:hlinkClick r:id="rId40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43" action="ppaction://hlinksldjump"/>
              </a:rPr>
              <a:t>4</a:t>
            </a:r>
            <a:r>
              <a:rPr lang="en-US" sz="3000" b="1" dirty="0">
                <a:latin typeface="Arial Unicode MS" pitchFamily="34" charset="-128"/>
                <a:hlinkClick r:id="rId40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35" action="ppaction://hlinksldjump"/>
              </a:rPr>
              <a:t>5</a:t>
            </a:r>
            <a:r>
              <a:rPr lang="en-US" sz="3000" b="1" dirty="0">
                <a:latin typeface="Arial Unicode MS" pitchFamily="34" charset="-128"/>
                <a:hlinkClick r:id="rId40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44" action="ppaction://hlinksldjump"/>
              </a:rPr>
              <a:t>6</a:t>
            </a:r>
            <a:r>
              <a:rPr lang="en-US" sz="3000" b="1" dirty="0">
                <a:latin typeface="Arial Unicode MS" pitchFamily="34" charset="-128"/>
                <a:hlinkClick r:id="rId40" action="ppaction://hlinksldjump"/>
              </a:rPr>
              <a:t>) (</a:t>
            </a:r>
            <a:r>
              <a:rPr lang="en-US" sz="3000" b="1" dirty="0">
                <a:latin typeface="Arial Unicode MS" pitchFamily="34" charset="-128"/>
                <a:hlinkClick r:id="rId45" action="ppaction://hlinksldjump"/>
              </a:rPr>
              <a:t>7</a:t>
            </a:r>
            <a:r>
              <a:rPr lang="en-US" sz="3000" b="1" dirty="0">
                <a:latin typeface="Arial Unicode MS" pitchFamily="34" charset="-128"/>
                <a:hlinkClick r:id="rId40" action="ppaction://hlinksldjump"/>
              </a:rPr>
              <a:t>)</a:t>
            </a:r>
            <a:endParaRPr lang="en-US" sz="3000" b="1" dirty="0">
              <a:latin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157" y="5764696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6" action="ppaction://hlinksldjump"/>
              </a:rPr>
              <a:t>Final Question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838200"/>
            <a:ext cx="419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2 </a:t>
            </a:r>
            <a:r>
              <a:rPr lang="en-US" sz="1400" smtClean="0"/>
              <a:t>Cat. 2</a:t>
            </a:r>
            <a:endParaRPr lang="en-US" smtClean="0"/>
          </a:p>
        </p:txBody>
      </p:sp>
      <p:sp>
        <p:nvSpPr>
          <p:cNvPr id="28675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36"/>
          <p:cNvSpPr txBox="1">
            <a:spLocks noChangeArrowheads="1"/>
          </p:cNvSpPr>
          <p:nvPr/>
        </p:nvSpPr>
        <p:spPr bwMode="auto">
          <a:xfrm>
            <a:off x="900545" y="1981345"/>
            <a:ext cx="752301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r>
              <a:rPr lang="en-US" sz="3600" dirty="0" smtClean="0"/>
              <a:t>__4__ the conch breaks</a:t>
            </a:r>
          </a:p>
          <a:p>
            <a:pPr eaLnBrk="1" hangingPunct="1"/>
            <a:r>
              <a:rPr lang="en-US" sz="3600" dirty="0" smtClean="0"/>
              <a:t>__3__ Jack blows the conch</a:t>
            </a:r>
          </a:p>
          <a:p>
            <a:pPr eaLnBrk="1" hangingPunct="1"/>
            <a:r>
              <a:rPr lang="en-US" sz="3600" dirty="0" smtClean="0"/>
              <a:t>__1__ Ralph finds the conch</a:t>
            </a:r>
          </a:p>
          <a:p>
            <a:pPr eaLnBrk="1" hangingPunct="1"/>
            <a:r>
              <a:rPr lang="en-US" sz="3600" dirty="0" smtClean="0"/>
              <a:t>__2__ the boys miss a ship  </a:t>
            </a:r>
          </a:p>
          <a:p>
            <a:pPr eaLnBrk="1" hangingPunct="1"/>
            <a:r>
              <a:rPr lang="en-US" sz="3600" dirty="0" smtClean="0"/>
              <a:t>        because the fire is out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938" y="282575"/>
            <a:ext cx="441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3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9700" name="Text Box 57"/>
          <p:cNvSpPr txBox="1">
            <a:spLocks noChangeArrowheads="1"/>
          </p:cNvSpPr>
          <p:nvPr/>
        </p:nvSpPr>
        <p:spPr bwMode="auto">
          <a:xfrm>
            <a:off x="429491" y="2165350"/>
            <a:ext cx="8021782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r>
              <a:rPr lang="en-US" sz="3600" dirty="0" smtClean="0"/>
              <a:t>____ beast is a squid</a:t>
            </a:r>
          </a:p>
          <a:p>
            <a:pPr eaLnBrk="1" hangingPunct="1"/>
            <a:r>
              <a:rPr lang="en-US" sz="3600" dirty="0" smtClean="0"/>
              <a:t>____ beast is a snake</a:t>
            </a:r>
          </a:p>
          <a:p>
            <a:pPr eaLnBrk="1" hangingPunct="1"/>
            <a:r>
              <a:rPr lang="en-US" sz="3600" dirty="0" smtClean="0"/>
              <a:t>____ beast is “killed” in a dance</a:t>
            </a:r>
          </a:p>
          <a:p>
            <a:pPr eaLnBrk="1" hangingPunct="1"/>
            <a:r>
              <a:rPr lang="en-US" sz="3600" dirty="0" smtClean="0"/>
              <a:t>____ beast is maybe an ape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762000"/>
            <a:ext cx="419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3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30723" name="Text Box 34"/>
          <p:cNvSpPr txBox="1">
            <a:spLocks noChangeArrowheads="1"/>
          </p:cNvSpPr>
          <p:nvPr/>
        </p:nvSpPr>
        <p:spPr bwMode="auto">
          <a:xfrm>
            <a:off x="455613" y="1850159"/>
            <a:ext cx="7957628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r>
              <a:rPr lang="en-US" sz="3600" dirty="0" smtClean="0"/>
              <a:t>__2__ beast is a squid</a:t>
            </a:r>
          </a:p>
          <a:p>
            <a:pPr eaLnBrk="1" hangingPunct="1"/>
            <a:r>
              <a:rPr lang="en-US" sz="3600" dirty="0" smtClean="0"/>
              <a:t>__1__ beast is a snake</a:t>
            </a:r>
          </a:p>
          <a:p>
            <a:pPr eaLnBrk="1" hangingPunct="1"/>
            <a:r>
              <a:rPr lang="en-US" sz="3600" dirty="0" smtClean="0"/>
              <a:t>__4__ beast is “killed” in a dance</a:t>
            </a:r>
          </a:p>
          <a:p>
            <a:pPr eaLnBrk="1" hangingPunct="1"/>
            <a:r>
              <a:rPr lang="en-US" sz="3600" dirty="0" smtClean="0"/>
              <a:t>__3__ beast is maybe an ape</a:t>
            </a:r>
          </a:p>
        </p:txBody>
      </p:sp>
      <p:sp>
        <p:nvSpPr>
          <p:cNvPr id="30724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6850" y="0"/>
            <a:ext cx="4648200" cy="8191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4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31748" name="Text Box 73"/>
          <p:cNvSpPr txBox="1">
            <a:spLocks noChangeArrowheads="1"/>
          </p:cNvSpPr>
          <p:nvPr/>
        </p:nvSpPr>
        <p:spPr bwMode="auto">
          <a:xfrm>
            <a:off x="568036" y="1852613"/>
            <a:ext cx="8326581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 smtClean="0"/>
              <a:t>Put the following in order:</a:t>
            </a:r>
          </a:p>
          <a:p>
            <a:pPr eaLnBrk="1" hangingPunct="1"/>
            <a:r>
              <a:rPr lang="en-US" sz="3200" dirty="0" smtClean="0"/>
              <a:t>____ Roger sharpens a stick for Ralph</a:t>
            </a:r>
          </a:p>
          <a:p>
            <a:pPr eaLnBrk="1" hangingPunct="1"/>
            <a:r>
              <a:rPr lang="en-US" sz="3200" dirty="0" smtClean="0"/>
              <a:t>____ Roger tortures </a:t>
            </a:r>
            <a:r>
              <a:rPr lang="en-US" sz="3200" dirty="0" err="1" smtClean="0"/>
              <a:t>Samneric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____ Roger throws stones at Henry</a:t>
            </a:r>
          </a:p>
          <a:p>
            <a:pPr eaLnBrk="1" hangingPunct="1"/>
            <a:r>
              <a:rPr lang="en-US" sz="3200" dirty="0" smtClean="0"/>
              <a:t>____ Roger is a part of a group that </a:t>
            </a:r>
          </a:p>
          <a:p>
            <a:pPr eaLnBrk="1" hangingPunct="1"/>
            <a:r>
              <a:rPr lang="en-US" sz="3200" dirty="0"/>
              <a:t> </a:t>
            </a:r>
            <a:r>
              <a:rPr lang="en-US" sz="3200" dirty="0" smtClean="0"/>
              <a:t>        attacks Robert</a:t>
            </a:r>
          </a:p>
          <a:p>
            <a:pPr eaLnBrk="1" hangingPunct="1"/>
            <a:r>
              <a:rPr lang="en-US" sz="3200" dirty="0" smtClean="0"/>
              <a:t>____ Roger kills Piggy with a boulder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3657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4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32771" name="Text Box 28"/>
          <p:cNvSpPr txBox="1">
            <a:spLocks noChangeArrowheads="1"/>
          </p:cNvSpPr>
          <p:nvPr/>
        </p:nvSpPr>
        <p:spPr bwMode="auto">
          <a:xfrm>
            <a:off x="0" y="1672503"/>
            <a:ext cx="9346341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r>
              <a:rPr lang="en-US" sz="3600" dirty="0" smtClean="0"/>
              <a:t>__5__ Roger sharpens a stick for Ralph</a:t>
            </a:r>
          </a:p>
          <a:p>
            <a:pPr eaLnBrk="1" hangingPunct="1"/>
            <a:r>
              <a:rPr lang="en-US" sz="3600" dirty="0" smtClean="0"/>
              <a:t>__4__ Roger tortures </a:t>
            </a:r>
            <a:r>
              <a:rPr lang="en-US" sz="3600" dirty="0" err="1" smtClean="0"/>
              <a:t>Samneric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__1__ Roger throws stones at Henry</a:t>
            </a:r>
          </a:p>
          <a:p>
            <a:pPr eaLnBrk="1" hangingPunct="1"/>
            <a:r>
              <a:rPr lang="en-US" sz="3600" dirty="0" smtClean="0"/>
              <a:t>__2__ Roger is a part of a group that </a:t>
            </a:r>
          </a:p>
          <a:p>
            <a:pPr eaLnBrk="1" hangingPunct="1"/>
            <a:r>
              <a:rPr lang="en-US" sz="3600" dirty="0" smtClean="0"/>
              <a:t>         attacks Robert</a:t>
            </a:r>
          </a:p>
          <a:p>
            <a:pPr eaLnBrk="1" hangingPunct="1"/>
            <a:r>
              <a:rPr lang="en-US" sz="3600" dirty="0" smtClean="0"/>
              <a:t>__3__ Roger kills Piggy with a boulder</a:t>
            </a:r>
            <a:endParaRPr lang="en-US" sz="3600" dirty="0"/>
          </a:p>
        </p:txBody>
      </p:sp>
      <p:sp>
        <p:nvSpPr>
          <p:cNvPr id="32772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9175" y="0"/>
            <a:ext cx="4267200" cy="8445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5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51260" name="Rectangle 6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33796" name="Text Box 65"/>
          <p:cNvSpPr txBox="1">
            <a:spLocks noChangeArrowheads="1"/>
          </p:cNvSpPr>
          <p:nvPr/>
        </p:nvSpPr>
        <p:spPr bwMode="auto">
          <a:xfrm>
            <a:off x="0" y="873991"/>
            <a:ext cx="9144000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____ Ralph laughs when Jack makes </a:t>
            </a:r>
          </a:p>
          <a:p>
            <a:pPr eaLnBrk="1" hangingPunct="1"/>
            <a:r>
              <a:rPr lang="en-US" sz="3600" dirty="0"/>
              <a:t> </a:t>
            </a:r>
            <a:r>
              <a:rPr lang="en-US" sz="3600" dirty="0" smtClean="0"/>
              <a:t>       fun of Piggy on the mountaintop</a:t>
            </a:r>
          </a:p>
          <a:p>
            <a:pPr eaLnBrk="1" hangingPunct="1"/>
            <a:r>
              <a:rPr lang="en-US" sz="3600" dirty="0" smtClean="0"/>
              <a:t>____ Ralph tells Piggy that he can’t go </a:t>
            </a:r>
          </a:p>
          <a:p>
            <a:pPr eaLnBrk="1" hangingPunct="1"/>
            <a:r>
              <a:rPr lang="en-US" sz="3600" dirty="0"/>
              <a:t> </a:t>
            </a:r>
            <a:r>
              <a:rPr lang="en-US" sz="3600" dirty="0" smtClean="0"/>
              <a:t>       with them to explore the island</a:t>
            </a:r>
          </a:p>
          <a:p>
            <a:pPr eaLnBrk="1" hangingPunct="1"/>
            <a:r>
              <a:rPr lang="en-US" sz="3600" dirty="0" smtClean="0"/>
              <a:t>____ Ralph tells everyone Piggy’s </a:t>
            </a:r>
          </a:p>
          <a:p>
            <a:pPr eaLnBrk="1" hangingPunct="1"/>
            <a:r>
              <a:rPr lang="en-US" sz="3600" dirty="0"/>
              <a:t> </a:t>
            </a:r>
            <a:r>
              <a:rPr lang="en-US" sz="3600" dirty="0" smtClean="0"/>
              <a:t>       name</a:t>
            </a:r>
          </a:p>
          <a:p>
            <a:pPr eaLnBrk="1" hangingPunct="1"/>
            <a:r>
              <a:rPr lang="en-US" sz="3600" dirty="0" smtClean="0"/>
              <a:t>____ Ralph values Piggy’s intelligence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838200"/>
            <a:ext cx="3810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5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34819" name="Text Box 36"/>
          <p:cNvSpPr txBox="1">
            <a:spLocks noChangeArrowheads="1"/>
          </p:cNvSpPr>
          <p:nvPr/>
        </p:nvSpPr>
        <p:spPr bwMode="auto">
          <a:xfrm>
            <a:off x="0" y="1768475"/>
            <a:ext cx="9143999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r>
              <a:rPr lang="en-US" sz="3600" dirty="0" smtClean="0"/>
              <a:t>__3__ Ralph laughs when Jack makes </a:t>
            </a:r>
          </a:p>
          <a:p>
            <a:pPr eaLnBrk="1" hangingPunct="1"/>
            <a:r>
              <a:rPr lang="en-US" sz="3600" dirty="0" smtClean="0"/>
              <a:t>        fun of Piggy on the mountaintop</a:t>
            </a:r>
          </a:p>
          <a:p>
            <a:pPr eaLnBrk="1" hangingPunct="1"/>
            <a:r>
              <a:rPr lang="en-US" sz="3600" dirty="0" smtClean="0"/>
              <a:t>__2__ Ralph tells Piggy that he can’t </a:t>
            </a:r>
          </a:p>
          <a:p>
            <a:pPr eaLnBrk="1" hangingPunct="1"/>
            <a:r>
              <a:rPr lang="en-US" sz="3600" dirty="0"/>
              <a:t> </a:t>
            </a:r>
            <a:r>
              <a:rPr lang="en-US" sz="3600" dirty="0" smtClean="0"/>
              <a:t>       go w them to explore the island</a:t>
            </a:r>
          </a:p>
          <a:p>
            <a:pPr eaLnBrk="1" hangingPunct="1"/>
            <a:r>
              <a:rPr lang="en-US" sz="3600" dirty="0" smtClean="0"/>
              <a:t>__1__ Ralph tells everyone Piggy’s </a:t>
            </a:r>
          </a:p>
          <a:p>
            <a:pPr eaLnBrk="1" hangingPunct="1"/>
            <a:r>
              <a:rPr lang="en-US" sz="3600" dirty="0" smtClean="0"/>
              <a:t>        name</a:t>
            </a:r>
          </a:p>
          <a:p>
            <a:pPr eaLnBrk="1" hangingPunct="1"/>
            <a:r>
              <a:rPr lang="en-US" sz="3600" dirty="0" smtClean="0"/>
              <a:t>__4__ Ralph values Piggy’s </a:t>
            </a:r>
          </a:p>
          <a:p>
            <a:pPr eaLnBrk="1" hangingPunct="1"/>
            <a:r>
              <a:rPr lang="en-US" sz="3600" dirty="0"/>
              <a:t> </a:t>
            </a:r>
            <a:r>
              <a:rPr lang="en-US" sz="3600" dirty="0" smtClean="0"/>
              <a:t>       intelligence</a:t>
            </a:r>
            <a:endParaRPr lang="en-US" sz="3600" dirty="0"/>
          </a:p>
        </p:txBody>
      </p:sp>
      <p:sp>
        <p:nvSpPr>
          <p:cNvPr id="34820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0"/>
            <a:ext cx="396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6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6035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40" name="Rectangle 9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35845" name="Text Box 93"/>
          <p:cNvSpPr txBox="1">
            <a:spLocks noChangeArrowheads="1"/>
          </p:cNvSpPr>
          <p:nvPr/>
        </p:nvSpPr>
        <p:spPr bwMode="auto">
          <a:xfrm>
            <a:off x="1676400" y="37338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4000">
              <a:latin typeface="Times New Roman" pitchFamily="18" charset="0"/>
            </a:endParaRPr>
          </a:p>
        </p:txBody>
      </p:sp>
      <p:sp>
        <p:nvSpPr>
          <p:cNvPr id="35846" name="Text Box 94"/>
          <p:cNvSpPr txBox="1">
            <a:spLocks noChangeArrowheads="1"/>
          </p:cNvSpPr>
          <p:nvPr/>
        </p:nvSpPr>
        <p:spPr bwMode="auto">
          <a:xfrm>
            <a:off x="1676400" y="37338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4000">
              <a:latin typeface="Times New Roman" pitchFamily="18" charset="0"/>
            </a:endParaRPr>
          </a:p>
        </p:txBody>
      </p:sp>
      <p:sp>
        <p:nvSpPr>
          <p:cNvPr id="35847" name="Text Box 99"/>
          <p:cNvSpPr txBox="1">
            <a:spLocks noChangeArrowheads="1"/>
          </p:cNvSpPr>
          <p:nvPr/>
        </p:nvSpPr>
        <p:spPr bwMode="auto">
          <a:xfrm>
            <a:off x="0" y="949180"/>
            <a:ext cx="9144000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r>
              <a:rPr lang="en-US" sz="3600" dirty="0" smtClean="0"/>
              <a:t>____ Jack can’t kill a pig</a:t>
            </a:r>
          </a:p>
          <a:p>
            <a:pPr eaLnBrk="1" hangingPunct="1"/>
            <a:r>
              <a:rPr lang="en-US" sz="3600" dirty="0" smtClean="0"/>
              <a:t>____ Jack breaks Piggy’s glasses</a:t>
            </a:r>
          </a:p>
          <a:p>
            <a:pPr eaLnBrk="1" hangingPunct="1"/>
            <a:r>
              <a:rPr lang="en-US" sz="3600" dirty="0" smtClean="0"/>
              <a:t>____ Jack steals Piggy’s glasses</a:t>
            </a:r>
          </a:p>
          <a:p>
            <a:pPr eaLnBrk="1" hangingPunct="1"/>
            <a:r>
              <a:rPr lang="en-US" sz="3600" dirty="0" smtClean="0"/>
              <a:t>____ Jack walks away crying</a:t>
            </a:r>
          </a:p>
          <a:p>
            <a:pPr eaLnBrk="1" hangingPunct="1"/>
            <a:r>
              <a:rPr lang="en-US" sz="3600" dirty="0" smtClean="0"/>
              <a:t>____ Jack refuses to give Piggy any </a:t>
            </a:r>
          </a:p>
          <a:p>
            <a:pPr eaLnBrk="1" hangingPunct="1"/>
            <a:r>
              <a:rPr lang="en-US" sz="3600" dirty="0"/>
              <a:t> </a:t>
            </a:r>
            <a:r>
              <a:rPr lang="en-US" sz="3600" dirty="0" smtClean="0"/>
              <a:t>       meat</a:t>
            </a:r>
          </a:p>
          <a:p>
            <a:pPr eaLnBrk="1" hangingPunct="1"/>
            <a:r>
              <a:rPr lang="en-US" sz="3600" dirty="0" smtClean="0"/>
              <a:t>____ Jack tries to take the conch </a:t>
            </a:r>
          </a:p>
          <a:p>
            <a:pPr eaLnBrk="1" hangingPunct="1"/>
            <a:r>
              <a:rPr lang="en-US" sz="3600" dirty="0"/>
              <a:t> </a:t>
            </a:r>
            <a:r>
              <a:rPr lang="en-US" sz="3600" dirty="0" smtClean="0"/>
              <a:t>       away from Piggy, but Piggy </a:t>
            </a:r>
          </a:p>
          <a:p>
            <a:pPr eaLnBrk="1" hangingPunct="1"/>
            <a:r>
              <a:rPr lang="en-US" sz="3600" dirty="0"/>
              <a:t>	 </a:t>
            </a:r>
            <a:r>
              <a:rPr lang="en-US" sz="3600" dirty="0" smtClean="0"/>
              <a:t> doesn’t give in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925" y="333375"/>
            <a:ext cx="396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6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36867" name="Text Box 32"/>
          <p:cNvSpPr txBox="1">
            <a:spLocks noChangeArrowheads="1"/>
          </p:cNvSpPr>
          <p:nvPr/>
        </p:nvSpPr>
        <p:spPr bwMode="auto">
          <a:xfrm>
            <a:off x="0" y="1198129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/>
              <a:t>Put the following in order:</a:t>
            </a:r>
          </a:p>
          <a:p>
            <a:pPr eaLnBrk="1" hangingPunct="1"/>
            <a:r>
              <a:rPr lang="en-US" sz="3600" dirty="0" smtClean="0"/>
              <a:t>__1__ Jack can’t kill a pig</a:t>
            </a:r>
          </a:p>
          <a:p>
            <a:pPr eaLnBrk="1" hangingPunct="1"/>
            <a:r>
              <a:rPr lang="en-US" sz="3600" dirty="0" smtClean="0"/>
              <a:t>__3__ Jack breaks Piggy’s glasses</a:t>
            </a:r>
          </a:p>
          <a:p>
            <a:pPr eaLnBrk="1" hangingPunct="1"/>
            <a:r>
              <a:rPr lang="en-US" sz="3600" dirty="0" smtClean="0"/>
              <a:t>__6__ Jack steals Piggy’s glasses</a:t>
            </a:r>
          </a:p>
          <a:p>
            <a:pPr eaLnBrk="1" hangingPunct="1"/>
            <a:r>
              <a:rPr lang="en-US" sz="3600" dirty="0" smtClean="0"/>
              <a:t>__5__ Jack walks away crying</a:t>
            </a:r>
          </a:p>
          <a:p>
            <a:pPr eaLnBrk="1" hangingPunct="1"/>
            <a:r>
              <a:rPr lang="en-US" sz="3600" dirty="0" smtClean="0"/>
              <a:t>__2__ Jack refuses to give Piggy any </a:t>
            </a:r>
          </a:p>
          <a:p>
            <a:pPr eaLnBrk="1" hangingPunct="1"/>
            <a:r>
              <a:rPr lang="en-US" sz="3600" dirty="0" smtClean="0"/>
              <a:t>        meat</a:t>
            </a:r>
          </a:p>
          <a:p>
            <a:pPr eaLnBrk="1" hangingPunct="1"/>
            <a:r>
              <a:rPr lang="en-US" sz="3600" dirty="0" smtClean="0"/>
              <a:t>__4__ Jack tries to take the conch </a:t>
            </a:r>
          </a:p>
          <a:p>
            <a:pPr eaLnBrk="1" hangingPunct="1"/>
            <a:r>
              <a:rPr lang="en-US" sz="3600" dirty="0" smtClean="0"/>
              <a:t>        away from Piggy, but Piggy </a:t>
            </a:r>
          </a:p>
          <a:p>
            <a:pPr eaLnBrk="1" hangingPunct="1"/>
            <a:r>
              <a:rPr lang="en-US" sz="3600" dirty="0" smtClean="0"/>
              <a:t>	  doesn’t give in</a:t>
            </a:r>
          </a:p>
          <a:p>
            <a:pPr eaLnBrk="1" hangingPunct="1"/>
            <a:endParaRPr lang="en-US" sz="3600" dirty="0"/>
          </a:p>
        </p:txBody>
      </p:sp>
      <p:sp>
        <p:nvSpPr>
          <p:cNvPr id="36868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363" y="354013"/>
            <a:ext cx="396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7 </a:t>
            </a:r>
            <a:r>
              <a:rPr lang="en-US" sz="1400" smtClean="0"/>
              <a:t>Cat. 2</a:t>
            </a:r>
            <a:r>
              <a:rPr lang="en-US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39578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37892" name="Text Box 56"/>
          <p:cNvSpPr txBox="1">
            <a:spLocks noChangeArrowheads="1"/>
          </p:cNvSpPr>
          <p:nvPr/>
        </p:nvSpPr>
        <p:spPr bwMode="auto">
          <a:xfrm>
            <a:off x="1624013" y="2803525"/>
            <a:ext cx="6951662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500" dirty="0" smtClean="0"/>
              <a:t>How many miles in diameter is the sun?</a:t>
            </a:r>
            <a:endParaRPr lang="en-US" sz="35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888" y="277813"/>
            <a:ext cx="4579937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1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2290763" y="3089275"/>
            <a:ext cx="5486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5000">
                <a:latin typeface="Times New Roman" pitchFamily="18" charset="0"/>
              </a:rPr>
              <a:t>   </a:t>
            </a:r>
            <a:endParaRPr lang="en-US" sz="3500">
              <a:latin typeface="Times New Roman" pitchFamily="18" charset="0"/>
            </a:endParaRPr>
          </a:p>
        </p:txBody>
      </p:sp>
      <p:sp>
        <p:nvSpPr>
          <p:cNvPr id="11269" name="Text Box 1064"/>
          <p:cNvSpPr txBox="1">
            <a:spLocks noChangeArrowheads="1"/>
          </p:cNvSpPr>
          <p:nvPr/>
        </p:nvSpPr>
        <p:spPr bwMode="auto">
          <a:xfrm>
            <a:off x="987425" y="1976438"/>
            <a:ext cx="7313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4000" dirty="0" smtClean="0">
                <a:latin typeface="Times New Roman" pitchFamily="18" charset="0"/>
              </a:rPr>
              <a:t>I am the first chief on the island.</a:t>
            </a:r>
            <a:endParaRPr lang="en-US" sz="4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4663" y="369888"/>
            <a:ext cx="3886200" cy="7318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Answer 7 </a:t>
            </a:r>
            <a:r>
              <a:rPr lang="en-US" sz="1200" smtClean="0"/>
              <a:t>Cat. 2</a:t>
            </a:r>
            <a:r>
              <a:rPr lang="en-US" sz="4000" smtClean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4011613" y="3200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8917" name="Text Box 33"/>
          <p:cNvSpPr txBox="1">
            <a:spLocks noChangeArrowheads="1"/>
          </p:cNvSpPr>
          <p:nvPr/>
        </p:nvSpPr>
        <p:spPr bwMode="auto">
          <a:xfrm>
            <a:off x="2149475" y="2782888"/>
            <a:ext cx="3983038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500" i="1" dirty="0" smtClean="0"/>
              <a:t>You mean you don’t know?</a:t>
            </a:r>
            <a:endParaRPr lang="en-US" sz="5500" dirty="0"/>
          </a:p>
        </p:txBody>
      </p:sp>
      <p:sp>
        <p:nvSpPr>
          <p:cNvPr id="38918" name="AutoShape 3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309563"/>
            <a:ext cx="4724400" cy="7842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1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76225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0" name="Rectangle 34"/>
          <p:cNvSpPr>
            <a:spLocks noChangeArrowheads="1"/>
          </p:cNvSpPr>
          <p:nvPr/>
        </p:nvSpPr>
        <p:spPr bwMode="auto">
          <a:xfrm>
            <a:off x="2355850" y="1898650"/>
            <a:ext cx="18415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sz="1500">
              <a:latin typeface="Times New Roman" pitchFamily="18" charset="0"/>
            </a:endParaRPr>
          </a:p>
        </p:txBody>
      </p:sp>
      <p:sp>
        <p:nvSpPr>
          <p:cNvPr id="39941" name="Rectangle 55"/>
          <p:cNvSpPr>
            <a:spLocks noChangeArrowheads="1"/>
          </p:cNvSpPr>
          <p:nvPr/>
        </p:nvSpPr>
        <p:spPr bwMode="auto">
          <a:xfrm>
            <a:off x="809625" y="2961155"/>
            <a:ext cx="762635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dirty="0" smtClean="0"/>
              <a:t>Ralph and Simon were the first two boys introduced on the island..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075" y="330200"/>
            <a:ext cx="5994400" cy="78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1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495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sz="4400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40964" name="Text Box 33"/>
          <p:cNvSpPr txBox="1">
            <a:spLocks noChangeArrowheads="1"/>
          </p:cNvSpPr>
          <p:nvPr/>
        </p:nvSpPr>
        <p:spPr bwMode="auto">
          <a:xfrm>
            <a:off x="1930400" y="3597275"/>
            <a:ext cx="4513263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i="1" dirty="0">
                <a:latin typeface="Times New Roman" pitchFamily="18" charset="0"/>
              </a:rPr>
              <a:t>False </a:t>
            </a:r>
            <a:r>
              <a:rPr lang="en-US" sz="5000" i="1" dirty="0" smtClean="0">
                <a:latin typeface="Times New Roman" pitchFamily="18" charset="0"/>
              </a:rPr>
              <a:t>– Ralph and Piggy</a:t>
            </a:r>
            <a:endParaRPr lang="en-US" sz="5000" dirty="0">
              <a:latin typeface="Times New Roman" pitchFamily="18" charset="0"/>
            </a:endParaRPr>
          </a:p>
          <a:p>
            <a:pPr eaLnBrk="1" hangingPunct="1"/>
            <a:endParaRPr lang="en-US" sz="5000" dirty="0">
              <a:latin typeface="Times New Roman" pitchFamily="18" charset="0"/>
            </a:endParaRPr>
          </a:p>
        </p:txBody>
      </p:sp>
      <p:sp>
        <p:nvSpPr>
          <p:cNvPr id="40965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825" y="366713"/>
            <a:ext cx="4098925" cy="8985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2 </a:t>
            </a:r>
            <a:r>
              <a:rPr lang="en-US" sz="1400" smtClean="0"/>
              <a:t>Cat. 3</a:t>
            </a:r>
            <a:endParaRPr lang="en-US" smtClean="0"/>
          </a:p>
        </p:txBody>
      </p:sp>
      <p:sp>
        <p:nvSpPr>
          <p:cNvPr id="41987" name="Rectangle 55"/>
          <p:cNvSpPr>
            <a:spLocks noChangeArrowheads="1"/>
          </p:cNvSpPr>
          <p:nvPr/>
        </p:nvSpPr>
        <p:spPr bwMode="auto">
          <a:xfrm>
            <a:off x="1585913" y="3616593"/>
            <a:ext cx="54864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dirty="0" smtClean="0"/>
              <a:t>Jack came up with Piggy’s name.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464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2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0" y="311626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50">
            <a:spAutoFit/>
          </a:bodyPr>
          <a:lstStyle/>
          <a:p>
            <a:pPr eaLnBrk="1" hangingPunct="1"/>
            <a:r>
              <a:rPr lang="en-US" sz="1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3013" name="Text Box 44"/>
          <p:cNvSpPr txBox="1">
            <a:spLocks noChangeArrowheads="1"/>
          </p:cNvSpPr>
          <p:nvPr/>
        </p:nvSpPr>
        <p:spPr bwMode="auto">
          <a:xfrm>
            <a:off x="1382713" y="3498850"/>
            <a:ext cx="6462712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i="1" dirty="0">
                <a:latin typeface="Times New Roman" pitchFamily="18" charset="0"/>
              </a:rPr>
              <a:t>F </a:t>
            </a:r>
            <a:r>
              <a:rPr lang="en-US" sz="5000" i="1" dirty="0" smtClean="0">
                <a:latin typeface="Times New Roman" pitchFamily="18" charset="0"/>
              </a:rPr>
              <a:t>– Piggy’s name came from his school</a:t>
            </a:r>
            <a:endParaRPr lang="en-US" sz="5000" i="1" dirty="0">
              <a:latin typeface="Times New Roman" pitchFamily="18" charset="0"/>
            </a:endParaRPr>
          </a:p>
          <a:p>
            <a:pPr eaLnBrk="1" hangingPunct="1"/>
            <a:endParaRPr lang="en-US" sz="5000" dirty="0">
              <a:latin typeface="Times New Roman" pitchFamily="18" charset="0"/>
            </a:endParaRPr>
          </a:p>
          <a:p>
            <a:pPr eaLnBrk="1" hangingPunct="1"/>
            <a:endParaRPr lang="en-US" sz="5000" dirty="0">
              <a:latin typeface="Times New Roman" pitchFamily="18" charset="0"/>
            </a:endParaRPr>
          </a:p>
        </p:txBody>
      </p:sp>
      <p:sp>
        <p:nvSpPr>
          <p:cNvPr id="43014" name="AutoShape 4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913" y="485775"/>
            <a:ext cx="408305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3 </a:t>
            </a:r>
            <a:r>
              <a:rPr lang="en-US" sz="1400" smtClean="0"/>
              <a:t>Cat. 3</a:t>
            </a:r>
            <a:endParaRPr lang="en-US" smtClean="0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95263" y="3154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6" name="Rectangle 59"/>
          <p:cNvSpPr>
            <a:spLocks noChangeArrowheads="1"/>
          </p:cNvSpPr>
          <p:nvPr/>
        </p:nvSpPr>
        <p:spPr bwMode="auto">
          <a:xfrm>
            <a:off x="1800225" y="2944685"/>
            <a:ext cx="54864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dirty="0" smtClean="0"/>
              <a:t>Jack leaves a pig’s head as a gift for the Lord of the Flies.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3581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3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1790700" y="3170238"/>
            <a:ext cx="6665913" cy="93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500" i="1" dirty="0" smtClean="0">
                <a:latin typeface="Times New Roman" pitchFamily="18" charset="0"/>
              </a:rPr>
              <a:t>F – for the beast</a:t>
            </a:r>
            <a:r>
              <a:rPr lang="en-US" sz="5500" dirty="0" smtClean="0">
                <a:latin typeface="Times New Roman" pitchFamily="18" charset="0"/>
              </a:rPr>
              <a:t> </a:t>
            </a:r>
            <a:endParaRPr lang="en-US" sz="5500" dirty="0">
              <a:latin typeface="Times New Roman" pitchFamily="18" charset="0"/>
            </a:endParaRPr>
          </a:p>
        </p:txBody>
      </p:sp>
      <p:sp>
        <p:nvSpPr>
          <p:cNvPr id="45060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6788" y="0"/>
            <a:ext cx="449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4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46083" name="Rectangle 59"/>
          <p:cNvSpPr>
            <a:spLocks noChangeArrowheads="1"/>
          </p:cNvSpPr>
          <p:nvPr/>
        </p:nvSpPr>
        <p:spPr bwMode="auto">
          <a:xfrm>
            <a:off x="635000" y="3113356"/>
            <a:ext cx="78867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dirty="0" smtClean="0"/>
              <a:t>Piggy dies when a boulder crushes him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913" y="374650"/>
            <a:ext cx="396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4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47107" name="Rectangle 38"/>
          <p:cNvSpPr>
            <a:spLocks noChangeArrowheads="1"/>
          </p:cNvSpPr>
          <p:nvPr/>
        </p:nvSpPr>
        <p:spPr bwMode="auto">
          <a:xfrm>
            <a:off x="2341563" y="3817759"/>
            <a:ext cx="3660775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5000" i="1" dirty="0">
                <a:latin typeface="Times New Roman" pitchFamily="18" charset="0"/>
              </a:rPr>
              <a:t>F – </a:t>
            </a:r>
            <a:r>
              <a:rPr lang="en-US" sz="5000" i="1" dirty="0" smtClean="0">
                <a:latin typeface="Times New Roman" pitchFamily="18" charset="0"/>
              </a:rPr>
              <a:t>falls on a rock</a:t>
            </a:r>
            <a:endParaRPr lang="en-US" sz="5000" i="1" dirty="0">
              <a:latin typeface="Times New Roman" pitchFamily="18" charset="0"/>
            </a:endParaRPr>
          </a:p>
          <a:p>
            <a:pPr eaLnBrk="1" hangingPunct="1"/>
            <a:endParaRPr lang="en-US" sz="5000" i="1" dirty="0">
              <a:latin typeface="Times New Roman" pitchFamily="18" charset="0"/>
            </a:endParaRPr>
          </a:p>
        </p:txBody>
      </p:sp>
      <p:sp>
        <p:nvSpPr>
          <p:cNvPr id="47108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038" y="325438"/>
            <a:ext cx="39671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5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66603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48133" name="Rectangle 63"/>
          <p:cNvSpPr>
            <a:spLocks noChangeArrowheads="1"/>
          </p:cNvSpPr>
          <p:nvPr/>
        </p:nvSpPr>
        <p:spPr bwMode="auto">
          <a:xfrm>
            <a:off x="1703388" y="3057993"/>
            <a:ext cx="54864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dirty="0" smtClean="0"/>
              <a:t>Jack tries to get everyone to vote Ralph out as chief.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4000"/>
            <a:ext cx="3741738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1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12291" name="Text Box 48"/>
          <p:cNvSpPr txBox="1">
            <a:spLocks noChangeArrowheads="1"/>
          </p:cNvSpPr>
          <p:nvPr/>
        </p:nvSpPr>
        <p:spPr bwMode="auto">
          <a:xfrm>
            <a:off x="2171700" y="3914844"/>
            <a:ext cx="5091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dirty="0" smtClean="0">
                <a:latin typeface="Times New Roman" pitchFamily="18" charset="0"/>
              </a:rPr>
              <a:t>Ralph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2292" name="AutoShape 4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300038"/>
            <a:ext cx="419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5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49155" name="AutoShape 4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45"/>
          <p:cNvSpPr>
            <a:spLocks noChangeArrowheads="1"/>
          </p:cNvSpPr>
          <p:nvPr/>
        </p:nvSpPr>
        <p:spPr bwMode="auto">
          <a:xfrm>
            <a:off x="1147763" y="3722688"/>
            <a:ext cx="7669212" cy="153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5500" i="1" dirty="0" smtClean="0">
                <a:latin typeface="Times New Roman" pitchFamily="18" charset="0"/>
              </a:rPr>
              <a:t>T</a:t>
            </a:r>
            <a:endParaRPr lang="en-US" sz="5500" i="1" dirty="0">
              <a:latin typeface="Times New Roman" pitchFamily="18" charset="0"/>
            </a:endParaRPr>
          </a:p>
          <a:p>
            <a:pPr eaLnBrk="1" hangingPunct="1"/>
            <a:endParaRPr lang="en-US" sz="4000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813" y="276225"/>
            <a:ext cx="441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6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50181" name="Rectangle 47"/>
          <p:cNvSpPr>
            <a:spLocks noChangeArrowheads="1"/>
          </p:cNvSpPr>
          <p:nvPr/>
        </p:nvSpPr>
        <p:spPr bwMode="auto">
          <a:xfrm>
            <a:off x="555625" y="3137169"/>
            <a:ext cx="780891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dirty="0" smtClean="0"/>
              <a:t>Jack starts a fire that spreads to the entire island.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533400"/>
            <a:ext cx="3733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6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51203" name="AutoShape 4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41"/>
          <p:cNvSpPr>
            <a:spLocks noChangeArrowheads="1"/>
          </p:cNvSpPr>
          <p:nvPr/>
        </p:nvSpPr>
        <p:spPr bwMode="auto">
          <a:xfrm>
            <a:off x="1244600" y="3565525"/>
            <a:ext cx="7669213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5000" dirty="0" smtClean="0"/>
              <a:t>T</a:t>
            </a:r>
            <a:endParaRPr lang="en-US" sz="5000" i="1" dirty="0">
              <a:latin typeface="Times New Roman" pitchFamily="18" charset="0"/>
            </a:endParaRPr>
          </a:p>
          <a:p>
            <a:pPr eaLnBrk="1" hangingPunct="1"/>
            <a:endParaRPr lang="en-US" sz="5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369888"/>
            <a:ext cx="3581400" cy="7381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Question 7 </a:t>
            </a:r>
            <a:r>
              <a:rPr lang="en-US" sz="1200" smtClean="0"/>
              <a:t>Cat. 3</a:t>
            </a:r>
            <a:r>
              <a:rPr lang="en-US" sz="4000" smtClean="0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52228" name="Rectangle 43"/>
          <p:cNvSpPr>
            <a:spLocks noChangeArrowheads="1"/>
          </p:cNvSpPr>
          <p:nvPr/>
        </p:nvSpPr>
        <p:spPr bwMode="auto">
          <a:xfrm>
            <a:off x="1646238" y="3569028"/>
            <a:ext cx="5486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 smtClean="0"/>
              <a:t>Two kids die on the island.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762000"/>
            <a:ext cx="396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7 </a:t>
            </a:r>
            <a:r>
              <a:rPr lang="en-US" sz="1400" smtClean="0"/>
              <a:t>Cat. 3</a:t>
            </a:r>
            <a:r>
              <a:rPr lang="en-US" smtClean="0"/>
              <a:t> </a:t>
            </a:r>
          </a:p>
        </p:txBody>
      </p:sp>
      <p:sp>
        <p:nvSpPr>
          <p:cNvPr id="53251" name="Rectangle 35"/>
          <p:cNvSpPr>
            <a:spLocks noChangeArrowheads="1"/>
          </p:cNvSpPr>
          <p:nvPr/>
        </p:nvSpPr>
        <p:spPr bwMode="auto">
          <a:xfrm>
            <a:off x="1244600" y="3489325"/>
            <a:ext cx="7669213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5500" i="1" dirty="0" smtClean="0"/>
              <a:t>F - three</a:t>
            </a:r>
            <a:r>
              <a:rPr lang="en-US" sz="5500" dirty="0" smtClean="0"/>
              <a:t> </a:t>
            </a:r>
            <a:endParaRPr lang="en-US" sz="5500" i="1" dirty="0">
              <a:latin typeface="Times New Roman" pitchFamily="18" charset="0"/>
            </a:endParaRPr>
          </a:p>
          <a:p>
            <a:pPr eaLnBrk="1" hangingPunct="1"/>
            <a:endParaRPr lang="en-US" sz="5500" i="1" dirty="0">
              <a:latin typeface="Times New Roman" pitchFamily="18" charset="0"/>
            </a:endParaRPr>
          </a:p>
        </p:txBody>
      </p:sp>
      <p:sp>
        <p:nvSpPr>
          <p:cNvPr id="53252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105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1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1028" name="Text Box 1059"/>
          <p:cNvSpPr txBox="1">
            <a:spLocks noChangeArrowheads="1"/>
          </p:cNvSpPr>
          <p:nvPr/>
        </p:nvSpPr>
        <p:spPr bwMode="auto">
          <a:xfrm>
            <a:off x="625475" y="4827588"/>
            <a:ext cx="85185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500">
                <a:latin typeface="Times New Roman" pitchFamily="18" charset="0"/>
              </a:rPr>
              <a:t/>
            </a:r>
            <a:br>
              <a:rPr lang="en-US" sz="4500">
                <a:latin typeface="Times New Roman" pitchFamily="18" charset="0"/>
              </a:rPr>
            </a:br>
            <a:endParaRPr lang="en-US" sz="4500">
              <a:latin typeface="Times New Roman" pitchFamily="18" charset="0"/>
            </a:endParaRPr>
          </a:p>
        </p:txBody>
      </p:sp>
      <p:sp>
        <p:nvSpPr>
          <p:cNvPr id="1029" name="Text Box 1071"/>
          <p:cNvSpPr txBox="1">
            <a:spLocks noChangeArrowheads="1"/>
          </p:cNvSpPr>
          <p:nvPr/>
        </p:nvSpPr>
        <p:spPr bwMode="auto">
          <a:xfrm>
            <a:off x="5513388" y="1920875"/>
            <a:ext cx="2351087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From what movie is this?</a:t>
            </a:r>
          </a:p>
        </p:txBody>
      </p:sp>
      <p:graphicFrame>
        <p:nvGraphicFramePr>
          <p:cNvPr id="1026" name="Object 1073"/>
          <p:cNvGraphicFramePr>
            <a:graphicFrameLocks noChangeAspect="1"/>
          </p:cNvGraphicFramePr>
          <p:nvPr/>
        </p:nvGraphicFramePr>
        <p:xfrm>
          <a:off x="650875" y="914400"/>
          <a:ext cx="3792538" cy="5559425"/>
        </p:xfrm>
        <a:graphic>
          <a:graphicData uri="http://schemas.openxmlformats.org/presentationml/2006/ole">
            <p:oleObj spid="_x0000_s1026" name="Bitmap Image" r:id="rId3" imgW="1676634" imgH="2457143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400" y="254000"/>
            <a:ext cx="5181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1 </a:t>
            </a:r>
            <a:r>
              <a:rPr lang="en-US" sz="1400" smtClean="0"/>
              <a:t>Cat. 4</a:t>
            </a:r>
            <a:endParaRPr lang="en-US" smtClean="0"/>
          </a:p>
        </p:txBody>
      </p:sp>
      <p:sp>
        <p:nvSpPr>
          <p:cNvPr id="54275" name="Text Box 44"/>
          <p:cNvSpPr txBox="1">
            <a:spLocks noChangeArrowheads="1"/>
          </p:cNvSpPr>
          <p:nvPr/>
        </p:nvSpPr>
        <p:spPr bwMode="auto">
          <a:xfrm>
            <a:off x="1600200" y="3059113"/>
            <a:ext cx="60356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000" i="1">
                <a:latin typeface="Times New Roman" pitchFamily="18" charset="0"/>
              </a:rPr>
              <a:t>Pretty Woman</a:t>
            </a:r>
          </a:p>
          <a:p>
            <a:pPr algn="ctr" eaLnBrk="1" hangingPunct="1"/>
            <a:endParaRPr lang="en-US" sz="5000" i="1">
              <a:latin typeface="Times New Roman" pitchFamily="18" charset="0"/>
            </a:endParaRPr>
          </a:p>
          <a:p>
            <a:pPr algn="ctr" eaLnBrk="1" hangingPunct="1"/>
            <a:endParaRPr lang="en-US" sz="5000" i="1">
              <a:latin typeface="Times New Roman" pitchFamily="18" charset="0"/>
            </a:endParaRPr>
          </a:p>
        </p:txBody>
      </p:sp>
      <p:sp>
        <p:nvSpPr>
          <p:cNvPr id="54276" name="AutoShape 4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825" y="341313"/>
            <a:ext cx="4648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2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0725" y="3551238"/>
            <a:ext cx="7620000" cy="4267200"/>
          </a:xfrm>
        </p:spPr>
        <p:txBody>
          <a:bodyPr/>
          <a:lstStyle/>
          <a:p>
            <a:pPr eaLnBrk="1" hangingPunct="1">
              <a:defRPr/>
            </a:pPr>
            <a:endParaRPr lang="en-US" sz="4400" smtClean="0"/>
          </a:p>
          <a:p>
            <a:pPr eaLnBrk="1" hangingPunct="1">
              <a:defRPr/>
            </a:pPr>
            <a:endParaRPr lang="en-US" sz="2000" smtClean="0"/>
          </a:p>
        </p:txBody>
      </p:sp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1219200" y="3048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5680075" y="1919288"/>
            <a:ext cx="3252788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From what movie is this?</a:t>
            </a:r>
          </a:p>
        </p:txBody>
      </p:sp>
      <p:graphicFrame>
        <p:nvGraphicFramePr>
          <p:cNvPr id="2050" name="Object 62"/>
          <p:cNvGraphicFramePr>
            <a:graphicFrameLocks noChangeAspect="1"/>
          </p:cNvGraphicFramePr>
          <p:nvPr/>
        </p:nvGraphicFramePr>
        <p:xfrm>
          <a:off x="919163" y="1401763"/>
          <a:ext cx="3040062" cy="4564062"/>
        </p:xfrm>
        <a:graphic>
          <a:graphicData uri="http://schemas.openxmlformats.org/presentationml/2006/ole">
            <p:oleObj spid="_x0000_s2050" name="Bitmap Image" r:id="rId3" imgW="3040644" imgH="4564776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63538"/>
            <a:ext cx="449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2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76848" name="Text Box 48"/>
          <p:cNvSpPr txBox="1">
            <a:spLocks noChangeArrowheads="1"/>
          </p:cNvSpPr>
          <p:nvPr/>
        </p:nvSpPr>
        <p:spPr bwMode="auto">
          <a:xfrm>
            <a:off x="1703388" y="3636963"/>
            <a:ext cx="682466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5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Corpse Bride</a:t>
            </a:r>
          </a:p>
          <a:p>
            <a:pPr eaLnBrk="1" hangingPunct="1">
              <a:defRPr/>
            </a:pPr>
            <a:endParaRPr lang="en-US" sz="5500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5300" name="AutoShape 4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938" y="0"/>
            <a:ext cx="449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3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3076" name="Text Box 58"/>
          <p:cNvSpPr txBox="1">
            <a:spLocks noChangeArrowheads="1"/>
          </p:cNvSpPr>
          <p:nvPr/>
        </p:nvSpPr>
        <p:spPr bwMode="auto">
          <a:xfrm>
            <a:off x="5688013" y="2308225"/>
            <a:ext cx="2039937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From what movie is this?</a:t>
            </a:r>
          </a:p>
        </p:txBody>
      </p:sp>
      <p:graphicFrame>
        <p:nvGraphicFramePr>
          <p:cNvPr id="3074" name="Object 60"/>
          <p:cNvGraphicFramePr>
            <a:graphicFrameLocks noChangeAspect="1"/>
          </p:cNvGraphicFramePr>
          <p:nvPr/>
        </p:nvGraphicFramePr>
        <p:xfrm>
          <a:off x="352425" y="976313"/>
          <a:ext cx="4021138" cy="5629275"/>
        </p:xfrm>
        <a:graphic>
          <a:graphicData uri="http://schemas.openxmlformats.org/presentationml/2006/ole">
            <p:oleObj spid="_x0000_s3074" name="Bitmap Image" r:id="rId3" imgW="1666667" imgH="2333333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1625" y="252413"/>
            <a:ext cx="4572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2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13316" name="Text Box 1076"/>
          <p:cNvSpPr txBox="1">
            <a:spLocks noChangeArrowheads="1"/>
          </p:cNvSpPr>
          <p:nvPr/>
        </p:nvSpPr>
        <p:spPr bwMode="auto">
          <a:xfrm>
            <a:off x="347663" y="1871663"/>
            <a:ext cx="84582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dirty="0"/>
              <a:t>I </a:t>
            </a:r>
            <a:r>
              <a:rPr lang="en-US" sz="4000" dirty="0" smtClean="0"/>
              <a:t>am the first one to get self confidence from wearing a mask.</a:t>
            </a:r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6063"/>
            <a:ext cx="4038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3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56323" name="Text Box 43"/>
          <p:cNvSpPr txBox="1">
            <a:spLocks noChangeArrowheads="1"/>
          </p:cNvSpPr>
          <p:nvPr/>
        </p:nvSpPr>
        <p:spPr bwMode="auto">
          <a:xfrm>
            <a:off x="1881188" y="3424238"/>
            <a:ext cx="4364037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LA Confidential</a:t>
            </a:r>
          </a:p>
        </p:txBody>
      </p:sp>
      <p:sp>
        <p:nvSpPr>
          <p:cNvPr id="56324" name="AutoShape 4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0"/>
            <a:ext cx="3754438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Question 4 </a:t>
            </a:r>
            <a:r>
              <a:rPr lang="en-US" sz="1200" smtClean="0"/>
              <a:t>Cat. 4</a:t>
            </a:r>
            <a:r>
              <a:rPr lang="en-US" sz="4000" smtClean="0"/>
              <a:t> </a:t>
            </a:r>
          </a:p>
        </p:txBody>
      </p:sp>
      <p:sp>
        <p:nvSpPr>
          <p:cNvPr id="57347" name="Text Box 65"/>
          <p:cNvSpPr txBox="1">
            <a:spLocks noChangeArrowheads="1"/>
          </p:cNvSpPr>
          <p:nvPr/>
        </p:nvSpPr>
        <p:spPr bwMode="auto">
          <a:xfrm>
            <a:off x="5713413" y="2300288"/>
            <a:ext cx="2541587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500">
                <a:latin typeface="Times New Roman" pitchFamily="18" charset="0"/>
              </a:rPr>
              <a:t>From what movie is this?</a:t>
            </a:r>
          </a:p>
        </p:txBody>
      </p:sp>
      <p:pic>
        <p:nvPicPr>
          <p:cNvPr id="57349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60475"/>
            <a:ext cx="3681413" cy="523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4000"/>
            <a:ext cx="4953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4 </a:t>
            </a:r>
            <a:r>
              <a:rPr lang="en-US" sz="1400" smtClean="0"/>
              <a:t>Cat. 4</a:t>
            </a:r>
            <a:endParaRPr lang="en-US" smtClean="0"/>
          </a:p>
        </p:txBody>
      </p:sp>
      <p:sp>
        <p:nvSpPr>
          <p:cNvPr id="58371" name="Text Box 48"/>
          <p:cNvSpPr txBox="1">
            <a:spLocks noChangeArrowheads="1"/>
          </p:cNvSpPr>
          <p:nvPr/>
        </p:nvSpPr>
        <p:spPr bwMode="auto">
          <a:xfrm>
            <a:off x="1489075" y="3036888"/>
            <a:ext cx="7443788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i="1">
                <a:latin typeface="Times New Roman" pitchFamily="18" charset="0"/>
              </a:rPr>
              <a:t>Air Force One</a:t>
            </a:r>
          </a:p>
        </p:txBody>
      </p:sp>
      <p:sp>
        <p:nvSpPr>
          <p:cNvPr id="58372" name="AutoShape 4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075" y="284163"/>
            <a:ext cx="426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5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4100" name="Text Box 56"/>
          <p:cNvSpPr txBox="1">
            <a:spLocks noChangeArrowheads="1"/>
          </p:cNvSpPr>
          <p:nvPr/>
        </p:nvSpPr>
        <p:spPr bwMode="auto">
          <a:xfrm>
            <a:off x="5264150" y="2447925"/>
            <a:ext cx="3541713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From what movie is this?</a:t>
            </a:r>
          </a:p>
        </p:txBody>
      </p:sp>
      <p:graphicFrame>
        <p:nvGraphicFramePr>
          <p:cNvPr id="4098" name="Object 59"/>
          <p:cNvGraphicFramePr>
            <a:graphicFrameLocks noChangeAspect="1"/>
          </p:cNvGraphicFramePr>
          <p:nvPr/>
        </p:nvGraphicFramePr>
        <p:xfrm>
          <a:off x="469900" y="1274763"/>
          <a:ext cx="3867150" cy="5281612"/>
        </p:xfrm>
        <a:graphic>
          <a:graphicData uri="http://schemas.openxmlformats.org/presentationml/2006/ole">
            <p:oleObj spid="_x0000_s4098" name="Bitmap Image" r:id="rId3" imgW="1666667" imgH="2276793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3" y="279400"/>
            <a:ext cx="3810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5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59395" name="Text Box 50"/>
          <p:cNvSpPr txBox="1">
            <a:spLocks noChangeArrowheads="1"/>
          </p:cNvSpPr>
          <p:nvPr/>
        </p:nvSpPr>
        <p:spPr bwMode="auto">
          <a:xfrm>
            <a:off x="1455738" y="3881438"/>
            <a:ext cx="720566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The Relic</a:t>
            </a:r>
          </a:p>
        </p:txBody>
      </p:sp>
      <p:sp>
        <p:nvSpPr>
          <p:cNvPr id="59396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8" y="269875"/>
            <a:ext cx="388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Question 6 </a:t>
            </a:r>
            <a:r>
              <a:rPr lang="en-US" sz="1200" smtClean="0"/>
              <a:t>Cat. 4</a:t>
            </a:r>
            <a:r>
              <a:rPr lang="en-US" sz="4000" smtClean="0"/>
              <a:t> </a:t>
            </a:r>
          </a:p>
        </p:txBody>
      </p:sp>
      <p:sp>
        <p:nvSpPr>
          <p:cNvPr id="5124" name="Text Box 51"/>
          <p:cNvSpPr txBox="1">
            <a:spLocks noChangeArrowheads="1"/>
          </p:cNvSpPr>
          <p:nvPr/>
        </p:nvSpPr>
        <p:spPr bwMode="auto">
          <a:xfrm>
            <a:off x="4754563" y="2484438"/>
            <a:ext cx="3016250" cy="291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From what movie is this?</a:t>
            </a:r>
            <a:r>
              <a:rPr lang="en-US" sz="3500">
                <a:latin typeface="Times New Roman" pitchFamily="18" charset="0"/>
              </a:rPr>
              <a:t> </a:t>
            </a:r>
          </a:p>
          <a:p>
            <a:pPr eaLnBrk="1" hangingPunct="1"/>
            <a:endParaRPr lang="en-US" sz="3500">
              <a:latin typeface="Times New Roman" pitchFamily="18" charset="0"/>
            </a:endParaRPr>
          </a:p>
        </p:txBody>
      </p:sp>
      <p:graphicFrame>
        <p:nvGraphicFramePr>
          <p:cNvPr id="5122" name="Object 55"/>
          <p:cNvGraphicFramePr>
            <a:graphicFrameLocks noChangeAspect="1"/>
          </p:cNvGraphicFramePr>
          <p:nvPr/>
        </p:nvGraphicFramePr>
        <p:xfrm>
          <a:off x="879475" y="1260475"/>
          <a:ext cx="3486150" cy="5227638"/>
        </p:xfrm>
        <a:graphic>
          <a:graphicData uri="http://schemas.openxmlformats.org/presentationml/2006/ole">
            <p:oleObj spid="_x0000_s5122" name="Bitmap Image" r:id="rId3" imgW="4000847" imgH="5997460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14400"/>
            <a:ext cx="3657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6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endParaRPr lang="en-US" sz="4900" smtClean="0"/>
          </a:p>
          <a:p>
            <a:pPr eaLnBrk="1" hangingPunct="1">
              <a:defRPr/>
            </a:pPr>
            <a:endParaRPr lang="en-US" sz="4900" smtClean="0"/>
          </a:p>
        </p:txBody>
      </p:sp>
      <p:sp>
        <p:nvSpPr>
          <p:cNvPr id="60420" name="Text Box 34"/>
          <p:cNvSpPr txBox="1">
            <a:spLocks noChangeArrowheads="1"/>
          </p:cNvSpPr>
          <p:nvPr/>
        </p:nvSpPr>
        <p:spPr bwMode="auto">
          <a:xfrm>
            <a:off x="1489075" y="3036888"/>
            <a:ext cx="7443788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Cloverfield</a:t>
            </a:r>
          </a:p>
          <a:p>
            <a:pPr eaLnBrk="1" hangingPunct="1"/>
            <a:endParaRPr lang="en-US" sz="5000" i="1">
              <a:latin typeface="Times New Roman" pitchFamily="18" charset="0"/>
            </a:endParaRPr>
          </a:p>
        </p:txBody>
      </p:sp>
      <p:sp>
        <p:nvSpPr>
          <p:cNvPr id="60421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8" y="228600"/>
            <a:ext cx="4445000" cy="10429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7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5045075" y="2600325"/>
            <a:ext cx="3421063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>
                <a:latin typeface="Times New Roman" pitchFamily="18" charset="0"/>
              </a:rPr>
              <a:t>From what movie is this?</a:t>
            </a:r>
          </a:p>
        </p:txBody>
      </p:sp>
      <p:graphicFrame>
        <p:nvGraphicFramePr>
          <p:cNvPr id="6146" name="Object 39"/>
          <p:cNvGraphicFramePr>
            <a:graphicFrameLocks noChangeAspect="1"/>
          </p:cNvGraphicFramePr>
          <p:nvPr/>
        </p:nvGraphicFramePr>
        <p:xfrm>
          <a:off x="996950" y="1446213"/>
          <a:ext cx="3190875" cy="4819650"/>
        </p:xfrm>
        <a:graphic>
          <a:graphicData uri="http://schemas.openxmlformats.org/presentationml/2006/ole">
            <p:oleObj spid="_x0000_s6146" name="Bitmap Image" r:id="rId3" imgW="4083810" imgH="6165114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330200"/>
            <a:ext cx="3733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7 </a:t>
            </a:r>
            <a:r>
              <a:rPr lang="en-US" sz="1400" smtClean="0"/>
              <a:t>Cat. 4</a:t>
            </a:r>
            <a:r>
              <a:rPr lang="en-US" smtClean="0"/>
              <a:t> </a:t>
            </a:r>
          </a:p>
        </p:txBody>
      </p:sp>
      <p:sp>
        <p:nvSpPr>
          <p:cNvPr id="61443" name="Rectangle 34"/>
          <p:cNvSpPr>
            <a:spLocks noChangeArrowheads="1"/>
          </p:cNvSpPr>
          <p:nvPr/>
        </p:nvSpPr>
        <p:spPr bwMode="auto">
          <a:xfrm>
            <a:off x="969963" y="3076575"/>
            <a:ext cx="69707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500" b="1" i="1">
                <a:latin typeface="Times New Roman" pitchFamily="18" charset="0"/>
              </a:rPr>
              <a:t>Alien</a:t>
            </a:r>
            <a:r>
              <a:rPr lang="en-US" sz="5500">
                <a:latin typeface="Times New Roman" pitchFamily="18" charset="0"/>
              </a:rPr>
              <a:t> </a:t>
            </a:r>
          </a:p>
        </p:txBody>
      </p:sp>
      <p:sp>
        <p:nvSpPr>
          <p:cNvPr id="61444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236538"/>
            <a:ext cx="4343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1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62467" name="Text Box 69"/>
          <p:cNvSpPr txBox="1">
            <a:spLocks noChangeArrowheads="1"/>
          </p:cNvSpPr>
          <p:nvPr/>
        </p:nvSpPr>
        <p:spPr bwMode="auto">
          <a:xfrm>
            <a:off x="1092200" y="2646363"/>
            <a:ext cx="760253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What nationality are the boys?</a:t>
            </a:r>
            <a:endParaRPr lang="en-US" sz="2800" dirty="0"/>
          </a:p>
          <a:p>
            <a:r>
              <a:rPr lang="en-US" sz="2800" dirty="0"/>
              <a:t>  a. </a:t>
            </a:r>
            <a:r>
              <a:rPr lang="en-US" sz="2800" dirty="0" smtClean="0"/>
              <a:t>American</a:t>
            </a:r>
            <a:r>
              <a:rPr lang="en-US" sz="2800" dirty="0"/>
              <a:t>	</a:t>
            </a:r>
          </a:p>
          <a:p>
            <a:r>
              <a:rPr lang="en-US" sz="2800" dirty="0"/>
              <a:t>  b. </a:t>
            </a:r>
            <a:r>
              <a:rPr lang="en-US" sz="2800" dirty="0" smtClean="0"/>
              <a:t>French</a:t>
            </a:r>
            <a:r>
              <a:rPr lang="en-US" sz="2800" dirty="0"/>
              <a:t>	</a:t>
            </a:r>
          </a:p>
          <a:p>
            <a:r>
              <a:rPr lang="en-US" sz="2800" dirty="0"/>
              <a:t>  c. </a:t>
            </a:r>
            <a:r>
              <a:rPr lang="en-US" sz="2800" dirty="0" smtClean="0"/>
              <a:t>British</a:t>
            </a:r>
            <a:r>
              <a:rPr lang="en-US" sz="2800" dirty="0"/>
              <a:t>	</a:t>
            </a:r>
          </a:p>
          <a:p>
            <a:r>
              <a:rPr lang="en-US" sz="2800" dirty="0"/>
              <a:t>  d. </a:t>
            </a:r>
            <a:r>
              <a:rPr lang="en-US" sz="2800" dirty="0" smtClean="0"/>
              <a:t>from different countries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3850"/>
            <a:ext cx="5097463" cy="930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2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00400"/>
            <a:ext cx="4572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50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5000" smtClean="0">
              <a:solidFill>
                <a:schemeClr val="hlink"/>
              </a:solidFill>
            </a:endParaRPr>
          </a:p>
        </p:txBody>
      </p:sp>
      <p:sp>
        <p:nvSpPr>
          <p:cNvPr id="14340" name="Text Box 1064"/>
          <p:cNvSpPr txBox="1">
            <a:spLocks noChangeArrowheads="1"/>
          </p:cNvSpPr>
          <p:nvPr/>
        </p:nvSpPr>
        <p:spPr bwMode="auto">
          <a:xfrm>
            <a:off x="2033154" y="2931171"/>
            <a:ext cx="50911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dirty="0" smtClean="0">
                <a:latin typeface="Times New Roman" pitchFamily="18" charset="0"/>
              </a:rPr>
              <a:t>Jack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4341" name="AutoShape 106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25" y="254000"/>
            <a:ext cx="373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1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63491" name="Text Box 52"/>
          <p:cNvSpPr txBox="1">
            <a:spLocks noChangeArrowheads="1"/>
          </p:cNvSpPr>
          <p:nvPr/>
        </p:nvSpPr>
        <p:spPr bwMode="auto">
          <a:xfrm>
            <a:off x="1658938" y="3833813"/>
            <a:ext cx="6688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dirty="0" smtClean="0"/>
              <a:t>British</a:t>
            </a:r>
            <a:endParaRPr lang="en-US" sz="5000" dirty="0"/>
          </a:p>
        </p:txBody>
      </p:sp>
      <p:sp>
        <p:nvSpPr>
          <p:cNvPr id="63492" name="AutoShape 5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85750"/>
            <a:ext cx="449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2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64515" name="Text Box 49"/>
          <p:cNvSpPr txBox="1">
            <a:spLocks noChangeArrowheads="1"/>
          </p:cNvSpPr>
          <p:nvPr/>
        </p:nvSpPr>
        <p:spPr bwMode="auto">
          <a:xfrm>
            <a:off x="1246477" y="2007899"/>
            <a:ext cx="66881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Who talked to the Lord of the Flies?</a:t>
            </a:r>
            <a:endParaRPr lang="en-US" sz="2800" dirty="0"/>
          </a:p>
          <a:p>
            <a:r>
              <a:rPr lang="en-US" sz="2800" dirty="0"/>
              <a:t>  a. </a:t>
            </a:r>
            <a:r>
              <a:rPr lang="en-US" sz="2800" dirty="0" smtClean="0"/>
              <a:t>Piggy</a:t>
            </a:r>
            <a:r>
              <a:rPr lang="en-US" sz="2800" dirty="0"/>
              <a:t>	</a:t>
            </a:r>
          </a:p>
          <a:p>
            <a:r>
              <a:rPr lang="en-US" sz="2800" dirty="0"/>
              <a:t>  b. </a:t>
            </a:r>
            <a:r>
              <a:rPr lang="en-US" sz="2800" dirty="0" smtClean="0"/>
              <a:t>Jack</a:t>
            </a:r>
            <a:r>
              <a:rPr lang="en-US" sz="2800" dirty="0"/>
              <a:t>	</a:t>
            </a:r>
          </a:p>
          <a:p>
            <a:r>
              <a:rPr lang="en-US" sz="2800" dirty="0"/>
              <a:t>  c. </a:t>
            </a:r>
            <a:r>
              <a:rPr lang="en-US" sz="2800" dirty="0" smtClean="0"/>
              <a:t>Percival</a:t>
            </a:r>
            <a:r>
              <a:rPr lang="en-US" sz="2800" dirty="0"/>
              <a:t>	</a:t>
            </a:r>
          </a:p>
          <a:p>
            <a:r>
              <a:rPr lang="en-US" sz="2800" dirty="0"/>
              <a:t>  d. </a:t>
            </a:r>
            <a:r>
              <a:rPr lang="en-US" sz="2800" dirty="0" smtClean="0"/>
              <a:t>Simon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3" y="338138"/>
            <a:ext cx="4859337" cy="873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2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65539" name="AutoShape 27" descr="epicmovie%09"/>
          <p:cNvSpPr>
            <a:spLocks noChangeAspect="1" noChangeArrowheads="1"/>
          </p:cNvSpPr>
          <p:nvPr/>
        </p:nvSpPr>
        <p:spPr bwMode="auto">
          <a:xfrm>
            <a:off x="4095750" y="2714625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0" name="AutoShape 29" descr="epicmovie%09"/>
          <p:cNvSpPr>
            <a:spLocks noChangeAspect="1" noChangeArrowheads="1"/>
          </p:cNvSpPr>
          <p:nvPr/>
        </p:nvSpPr>
        <p:spPr bwMode="auto">
          <a:xfrm>
            <a:off x="4095750" y="2714625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AutoShape 4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Text Box 48"/>
          <p:cNvSpPr txBox="1">
            <a:spLocks noChangeArrowheads="1"/>
          </p:cNvSpPr>
          <p:nvPr/>
        </p:nvSpPr>
        <p:spPr bwMode="auto">
          <a:xfrm>
            <a:off x="1201738" y="3608388"/>
            <a:ext cx="66881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b="1" dirty="0" smtClean="0"/>
              <a:t>Simon</a:t>
            </a:r>
            <a:endParaRPr lang="en-US" sz="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475" y="244475"/>
            <a:ext cx="48434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3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grpSp>
        <p:nvGrpSpPr>
          <p:cNvPr id="66563" name="Group 15"/>
          <p:cNvGrpSpPr>
            <a:grpSpLocks/>
          </p:cNvGrpSpPr>
          <p:nvPr/>
        </p:nvGrpSpPr>
        <p:grpSpPr bwMode="auto">
          <a:xfrm>
            <a:off x="125413" y="2917825"/>
            <a:ext cx="8893175" cy="1022350"/>
            <a:chOff x="0" y="0"/>
            <a:chExt cx="5602" cy="644"/>
          </a:xfrm>
        </p:grpSpPr>
        <p:sp>
          <p:nvSpPr>
            <p:cNvPr id="6657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602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6578" name="Group 14"/>
            <p:cNvGrpSpPr>
              <a:grpSpLocks/>
            </p:cNvGrpSpPr>
            <p:nvPr/>
          </p:nvGrpSpPr>
          <p:grpSpPr bwMode="auto">
            <a:xfrm>
              <a:off x="0" y="0"/>
              <a:ext cx="4723" cy="644"/>
              <a:chOff x="0" y="0"/>
              <a:chExt cx="4723" cy="644"/>
            </a:xfrm>
          </p:grpSpPr>
          <p:sp>
            <p:nvSpPr>
              <p:cNvPr id="6657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23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6580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3816" cy="644"/>
                <a:chOff x="0" y="0"/>
                <a:chExt cx="3816" cy="644"/>
              </a:xfrm>
            </p:grpSpPr>
            <p:sp>
              <p:nvSpPr>
                <p:cNvPr id="66581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81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6582" name="Group 1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72" cy="644"/>
                  <a:chOff x="0" y="0"/>
                  <a:chExt cx="3672" cy="644"/>
                </a:xfrm>
              </p:grpSpPr>
              <p:sp>
                <p:nvSpPr>
                  <p:cNvPr id="6658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72" cy="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6584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672" cy="644"/>
                    <a:chOff x="0" y="0"/>
                    <a:chExt cx="3672" cy="644"/>
                  </a:xfrm>
                </p:grpSpPr>
                <p:sp>
                  <p:nvSpPr>
                    <p:cNvPr id="6658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672" cy="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586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672" cy="6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1" hangingPunct="1"/>
                      <a:r>
                        <a:rPr lang="en-US" sz="800"/>
                        <a:t>  </a:t>
                      </a:r>
                      <a:r>
                        <a:rPr lang="en-US" sz="6100"/>
                        <a:t> </a:t>
                      </a:r>
                      <a:r>
                        <a:rPr lang="en-US" sz="800"/>
                        <a:t>                 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66564" name="Group 27"/>
          <p:cNvGrpSpPr>
            <a:grpSpLocks/>
          </p:cNvGrpSpPr>
          <p:nvPr/>
        </p:nvGrpSpPr>
        <p:grpSpPr bwMode="auto">
          <a:xfrm>
            <a:off x="125413" y="2549525"/>
            <a:ext cx="8893175" cy="1738313"/>
            <a:chOff x="0" y="0"/>
            <a:chExt cx="5602" cy="1095"/>
          </a:xfrm>
        </p:grpSpPr>
        <p:sp>
          <p:nvSpPr>
            <p:cNvPr id="66567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602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6568" name="Group 26"/>
            <p:cNvGrpSpPr>
              <a:grpSpLocks/>
            </p:cNvGrpSpPr>
            <p:nvPr/>
          </p:nvGrpSpPr>
          <p:grpSpPr bwMode="auto">
            <a:xfrm>
              <a:off x="0" y="0"/>
              <a:ext cx="4723" cy="1095"/>
              <a:chOff x="0" y="0"/>
              <a:chExt cx="4723" cy="1095"/>
            </a:xfrm>
          </p:grpSpPr>
          <p:sp>
            <p:nvSpPr>
              <p:cNvPr id="66569" name="Rectangl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23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6570" name="Group 25"/>
              <p:cNvGrpSpPr>
                <a:grpSpLocks/>
              </p:cNvGrpSpPr>
              <p:nvPr/>
            </p:nvGrpSpPr>
            <p:grpSpPr bwMode="auto">
              <a:xfrm>
                <a:off x="0" y="0"/>
                <a:ext cx="3816" cy="1095"/>
                <a:chOff x="0" y="0"/>
                <a:chExt cx="3816" cy="1095"/>
              </a:xfrm>
            </p:grpSpPr>
            <p:sp>
              <p:nvSpPr>
                <p:cNvPr id="66571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81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6572" name="Group 2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72" cy="1095"/>
                  <a:chOff x="0" y="0"/>
                  <a:chExt cx="3672" cy="1095"/>
                </a:xfrm>
              </p:grpSpPr>
              <p:sp>
                <p:nvSpPr>
                  <p:cNvPr id="6657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72" cy="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6574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672" cy="1095"/>
                    <a:chOff x="0" y="0"/>
                    <a:chExt cx="3672" cy="1095"/>
                  </a:xfrm>
                </p:grpSpPr>
                <p:sp>
                  <p:nvSpPr>
                    <p:cNvPr id="66575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672" cy="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576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672" cy="10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1" hangingPunct="1"/>
                      <a:r>
                        <a:rPr lang="en-US" sz="800"/>
                        <a:t>  </a:t>
                      </a:r>
                      <a:r>
                        <a:rPr lang="en-US" sz="10800"/>
                        <a:t> </a:t>
                      </a:r>
                      <a:r>
                        <a:rPr lang="en-US" sz="800"/>
                        <a:t>                   </a:t>
                      </a:r>
                    </a:p>
                  </p:txBody>
                </p:sp>
              </p:grpSp>
            </p:grpSp>
          </p:grpSp>
        </p:grpSp>
      </p:grpSp>
      <p:sp>
        <p:nvSpPr>
          <p:cNvPr id="66566" name="Text Box 78"/>
          <p:cNvSpPr txBox="1">
            <a:spLocks noChangeArrowheads="1"/>
          </p:cNvSpPr>
          <p:nvPr/>
        </p:nvSpPr>
        <p:spPr bwMode="auto">
          <a:xfrm>
            <a:off x="1363663" y="2617788"/>
            <a:ext cx="66881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sz="2800" dirty="0"/>
              <a:t>The beach area where the plane crashed through is repeatedly called the ______.     </a:t>
            </a:r>
          </a:p>
          <a:p>
            <a:r>
              <a:rPr lang="en-US" sz="2800" dirty="0" smtClean="0"/>
              <a:t>A) ravine   </a:t>
            </a:r>
            <a:r>
              <a:rPr lang="en-US" sz="2800" dirty="0"/>
              <a:t>				</a:t>
            </a:r>
            <a:endParaRPr lang="en-US" sz="2800" dirty="0" smtClean="0"/>
          </a:p>
          <a:p>
            <a:r>
              <a:rPr lang="en-US" sz="2800" dirty="0" smtClean="0"/>
              <a:t>B</a:t>
            </a:r>
            <a:r>
              <a:rPr lang="en-US" sz="2800" dirty="0"/>
              <a:t>) tunnel  	</a:t>
            </a:r>
          </a:p>
          <a:p>
            <a:r>
              <a:rPr lang="en-US" sz="2800" dirty="0"/>
              <a:t>C) scar	   			</a:t>
            </a:r>
            <a:endParaRPr lang="en-US" sz="2800" dirty="0" smtClean="0"/>
          </a:p>
          <a:p>
            <a:r>
              <a:rPr lang="en-US" sz="2800" dirty="0" smtClean="0"/>
              <a:t>D</a:t>
            </a:r>
            <a:r>
              <a:rPr lang="en-US" sz="2800" dirty="0"/>
              <a:t>) slash   	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304800"/>
            <a:ext cx="4038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3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67587" name="Text Box 45"/>
          <p:cNvSpPr txBox="1">
            <a:spLocks noChangeArrowheads="1"/>
          </p:cNvSpPr>
          <p:nvPr/>
        </p:nvSpPr>
        <p:spPr bwMode="auto">
          <a:xfrm>
            <a:off x="1201738" y="3608388"/>
            <a:ext cx="66881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b="1" dirty="0" smtClean="0"/>
              <a:t>C. Scar</a:t>
            </a:r>
            <a:endParaRPr lang="en-US" sz="5000" dirty="0"/>
          </a:p>
        </p:txBody>
      </p:sp>
      <p:sp>
        <p:nvSpPr>
          <p:cNvPr id="67588" name="AutoShape 4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675" y="384175"/>
            <a:ext cx="4953000" cy="7048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Question 4 </a:t>
            </a:r>
            <a:r>
              <a:rPr lang="en-US" sz="1200" smtClean="0"/>
              <a:t>Cat. 5</a:t>
            </a:r>
            <a:r>
              <a:rPr lang="en-US" sz="4000" smtClean="0"/>
              <a:t> </a:t>
            </a:r>
          </a:p>
        </p:txBody>
      </p:sp>
      <p:sp>
        <p:nvSpPr>
          <p:cNvPr id="68611" name="Text Box 83"/>
          <p:cNvSpPr txBox="1">
            <a:spLocks noChangeArrowheads="1"/>
          </p:cNvSpPr>
          <p:nvPr/>
        </p:nvSpPr>
        <p:spPr bwMode="auto">
          <a:xfrm>
            <a:off x="822470" y="1720706"/>
            <a:ext cx="76025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sz="2800" dirty="0"/>
              <a:t>Roger does what to one of the smaller boys, playing in the sand along the beach?  </a:t>
            </a:r>
          </a:p>
          <a:p>
            <a:r>
              <a:rPr lang="en-US" sz="2800" dirty="0" smtClean="0"/>
              <a:t>A) yells </a:t>
            </a:r>
            <a:r>
              <a:rPr lang="en-US" sz="2800" dirty="0"/>
              <a:t>at him   		</a:t>
            </a:r>
            <a:endParaRPr lang="en-US" sz="2800" dirty="0" smtClean="0"/>
          </a:p>
          <a:p>
            <a:r>
              <a:rPr lang="en-US" sz="2800" dirty="0" smtClean="0"/>
              <a:t>B</a:t>
            </a:r>
            <a:r>
              <a:rPr lang="en-US" sz="2800" dirty="0"/>
              <a:t>) mimics him  			</a:t>
            </a:r>
          </a:p>
          <a:p>
            <a:r>
              <a:rPr lang="en-US" sz="2800" dirty="0"/>
              <a:t>C) throws stones 		</a:t>
            </a:r>
            <a:endParaRPr lang="en-US" sz="2800" dirty="0" smtClean="0"/>
          </a:p>
          <a:p>
            <a:r>
              <a:rPr lang="en-US" sz="2800" dirty="0" smtClean="0"/>
              <a:t>D</a:t>
            </a:r>
            <a:r>
              <a:rPr lang="en-US" sz="2800" dirty="0"/>
              <a:t>) </a:t>
            </a:r>
            <a:r>
              <a:rPr lang="en-US" sz="2800" dirty="0" smtClean="0"/>
              <a:t>beats him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279400"/>
            <a:ext cx="3810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4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69635" name="Text Box 56"/>
          <p:cNvSpPr txBox="1">
            <a:spLocks noChangeArrowheads="1"/>
          </p:cNvSpPr>
          <p:nvPr/>
        </p:nvSpPr>
        <p:spPr bwMode="auto">
          <a:xfrm>
            <a:off x="2003425" y="3711575"/>
            <a:ext cx="66881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b="1">
                <a:latin typeface="Times New Roman" pitchFamily="18" charset="0"/>
              </a:rPr>
              <a:t>Rambling</a:t>
            </a:r>
          </a:p>
        </p:txBody>
      </p:sp>
      <p:sp>
        <p:nvSpPr>
          <p:cNvPr id="69636" name="AutoShape 5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513" y="249238"/>
            <a:ext cx="464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5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70659" name="Text Box 55"/>
          <p:cNvSpPr txBox="1">
            <a:spLocks noChangeArrowheads="1"/>
          </p:cNvSpPr>
          <p:nvPr/>
        </p:nvSpPr>
        <p:spPr bwMode="auto">
          <a:xfrm>
            <a:off x="1233488" y="2392363"/>
            <a:ext cx="68405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sz="2800" dirty="0"/>
              <a:t>What does Ralph say is all they have left?</a:t>
            </a:r>
          </a:p>
          <a:p>
            <a:r>
              <a:rPr lang="en-US" sz="2800" dirty="0" smtClean="0"/>
              <a:t>A) each </a:t>
            </a:r>
            <a:r>
              <a:rPr lang="en-US" sz="2800" dirty="0"/>
              <a:t>other  			</a:t>
            </a:r>
            <a:endParaRPr lang="en-US" sz="2800" dirty="0" smtClean="0"/>
          </a:p>
          <a:p>
            <a:r>
              <a:rPr lang="en-US" sz="2800" dirty="0" smtClean="0"/>
              <a:t>B</a:t>
            </a:r>
            <a:r>
              <a:rPr lang="en-US" sz="2800" dirty="0"/>
              <a:t>) the rules 	 		</a:t>
            </a:r>
            <a:endParaRPr lang="en-US" sz="2800" dirty="0" smtClean="0"/>
          </a:p>
          <a:p>
            <a:r>
              <a:rPr lang="en-US" sz="2800" dirty="0" smtClean="0"/>
              <a:t>C</a:t>
            </a:r>
            <a:r>
              <a:rPr lang="en-US" sz="2800" dirty="0"/>
              <a:t>) the conch  	</a:t>
            </a:r>
          </a:p>
          <a:p>
            <a:r>
              <a:rPr lang="en-US" sz="2800" dirty="0"/>
              <a:t>D) fruit  			</a:t>
            </a:r>
            <a:endParaRPr lang="en-US" sz="2800" dirty="0" smtClean="0"/>
          </a:p>
          <a:p>
            <a:r>
              <a:rPr lang="en-US" sz="2800" dirty="0" smtClean="0"/>
              <a:t>E</a:t>
            </a:r>
            <a:r>
              <a:rPr lang="en-US" sz="2800" dirty="0"/>
              <a:t>) the fire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063" y="390525"/>
            <a:ext cx="373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5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71683" name="Text Box 54"/>
          <p:cNvSpPr txBox="1">
            <a:spLocks noChangeArrowheads="1"/>
          </p:cNvSpPr>
          <p:nvPr/>
        </p:nvSpPr>
        <p:spPr bwMode="auto">
          <a:xfrm>
            <a:off x="1011238" y="3376613"/>
            <a:ext cx="66881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dirty="0" smtClean="0"/>
              <a:t>B. The rules</a:t>
            </a:r>
            <a:endParaRPr lang="en-US" sz="5000" dirty="0"/>
          </a:p>
        </p:txBody>
      </p:sp>
      <p:sp>
        <p:nvSpPr>
          <p:cNvPr id="71684" name="AutoShape 5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2763" y="228600"/>
            <a:ext cx="4146550" cy="833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6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72707" name="Text Box 48"/>
          <p:cNvSpPr txBox="1">
            <a:spLocks noChangeArrowheads="1"/>
          </p:cNvSpPr>
          <p:nvPr/>
        </p:nvSpPr>
        <p:spPr bwMode="auto">
          <a:xfrm>
            <a:off x="1150938" y="1718109"/>
            <a:ext cx="68405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sz="2800" dirty="0"/>
              <a:t>Which character volunteers and then runs off to tell Piggy and the </a:t>
            </a:r>
            <a:r>
              <a:rPr lang="en-US" sz="2800" dirty="0" err="1"/>
              <a:t>littluns</a:t>
            </a:r>
            <a:r>
              <a:rPr lang="en-US" sz="2800" dirty="0"/>
              <a:t> that </a:t>
            </a:r>
          </a:p>
          <a:p>
            <a:r>
              <a:rPr lang="en-US" sz="2800" dirty="0"/>
              <a:t>they’re going to be gone a while longer?  </a:t>
            </a:r>
          </a:p>
          <a:p>
            <a:r>
              <a:rPr lang="en-US" sz="2800" dirty="0" smtClean="0"/>
              <a:t>A) Roger   </a:t>
            </a:r>
            <a:r>
              <a:rPr lang="en-US" sz="2800" dirty="0"/>
              <a:t>			</a:t>
            </a:r>
            <a:endParaRPr lang="en-US" sz="2800" dirty="0" smtClean="0"/>
          </a:p>
          <a:p>
            <a:r>
              <a:rPr lang="en-US" sz="2800" dirty="0" smtClean="0"/>
              <a:t>B</a:t>
            </a:r>
            <a:r>
              <a:rPr lang="en-US" sz="2800" dirty="0"/>
              <a:t>) Maurice   		</a:t>
            </a:r>
            <a:endParaRPr lang="en-US" sz="2800" dirty="0" smtClean="0"/>
          </a:p>
          <a:p>
            <a:r>
              <a:rPr lang="en-US" sz="2800" dirty="0" smtClean="0"/>
              <a:t>C</a:t>
            </a:r>
            <a:r>
              <a:rPr lang="en-US" sz="2800" dirty="0"/>
              <a:t>) Jack   </a:t>
            </a:r>
          </a:p>
          <a:p>
            <a:r>
              <a:rPr lang="en-US" sz="2800" dirty="0"/>
              <a:t>D) Robert   			</a:t>
            </a:r>
            <a:endParaRPr lang="en-US" sz="2800" dirty="0" smtClean="0"/>
          </a:p>
          <a:p>
            <a:r>
              <a:rPr lang="en-US" sz="2800" dirty="0" smtClean="0"/>
              <a:t>E</a:t>
            </a:r>
            <a:r>
              <a:rPr lang="en-US" sz="2800" dirty="0"/>
              <a:t>) Simon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525" y="303213"/>
            <a:ext cx="464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3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15364" name="Text Box 51"/>
          <p:cNvSpPr txBox="1">
            <a:spLocks noChangeArrowheads="1"/>
          </p:cNvSpPr>
          <p:nvPr/>
        </p:nvSpPr>
        <p:spPr bwMode="auto">
          <a:xfrm>
            <a:off x="319954" y="2536681"/>
            <a:ext cx="8458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dirty="0"/>
              <a:t>I </a:t>
            </a:r>
            <a:r>
              <a:rPr lang="en-US" sz="4000" dirty="0" smtClean="0"/>
              <a:t>have great ideas, but other people don’t like me.</a:t>
            </a:r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475"/>
            <a:ext cx="541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6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73731" name="Text Box 46"/>
          <p:cNvSpPr txBox="1">
            <a:spLocks noChangeArrowheads="1"/>
          </p:cNvSpPr>
          <p:nvPr/>
        </p:nvSpPr>
        <p:spPr bwMode="auto">
          <a:xfrm>
            <a:off x="927100" y="3148013"/>
            <a:ext cx="7602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/>
              <a:t>E. Simon</a:t>
            </a:r>
            <a:endParaRPr lang="en-US" sz="3200" dirty="0"/>
          </a:p>
        </p:txBody>
      </p:sp>
      <p:sp>
        <p:nvSpPr>
          <p:cNvPr id="73732" name="AutoShape 4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725" y="246063"/>
            <a:ext cx="449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7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grpSp>
        <p:nvGrpSpPr>
          <p:cNvPr id="74755" name="Group 15"/>
          <p:cNvGrpSpPr>
            <a:grpSpLocks/>
          </p:cNvGrpSpPr>
          <p:nvPr/>
        </p:nvGrpSpPr>
        <p:grpSpPr bwMode="auto">
          <a:xfrm>
            <a:off x="125413" y="2549525"/>
            <a:ext cx="8893175" cy="1738313"/>
            <a:chOff x="0" y="0"/>
            <a:chExt cx="5602" cy="1095"/>
          </a:xfrm>
        </p:grpSpPr>
        <p:sp>
          <p:nvSpPr>
            <p:cNvPr id="7475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602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4759" name="Group 14"/>
            <p:cNvGrpSpPr>
              <a:grpSpLocks/>
            </p:cNvGrpSpPr>
            <p:nvPr/>
          </p:nvGrpSpPr>
          <p:grpSpPr bwMode="auto">
            <a:xfrm>
              <a:off x="0" y="0"/>
              <a:ext cx="4723" cy="1095"/>
              <a:chOff x="0" y="0"/>
              <a:chExt cx="4723" cy="1095"/>
            </a:xfrm>
          </p:grpSpPr>
          <p:sp>
            <p:nvSpPr>
              <p:cNvPr id="7476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23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4761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3816" cy="1095"/>
                <a:chOff x="0" y="0"/>
                <a:chExt cx="3816" cy="1095"/>
              </a:xfrm>
            </p:grpSpPr>
            <p:sp>
              <p:nvSpPr>
                <p:cNvPr id="74762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816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4763" name="Group 1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72" cy="1095"/>
                  <a:chOff x="0" y="0"/>
                  <a:chExt cx="3672" cy="1095"/>
                </a:xfrm>
              </p:grpSpPr>
              <p:sp>
                <p:nvSpPr>
                  <p:cNvPr id="7476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72" cy="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7476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672" cy="1095"/>
                    <a:chOff x="0" y="0"/>
                    <a:chExt cx="3672" cy="1095"/>
                  </a:xfrm>
                </p:grpSpPr>
                <p:sp>
                  <p:nvSpPr>
                    <p:cNvPr id="7476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672" cy="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767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672" cy="10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1" hangingPunct="1"/>
                      <a:r>
                        <a:rPr lang="en-US" sz="800"/>
                        <a:t>  </a:t>
                      </a:r>
                      <a:r>
                        <a:rPr lang="en-US" sz="10800"/>
                        <a:t> </a:t>
                      </a:r>
                      <a:r>
                        <a:rPr lang="en-US" sz="800"/>
                        <a:t>                   </a:t>
                      </a:r>
                    </a:p>
                  </p:txBody>
                </p:sp>
              </p:grpSp>
            </p:grpSp>
          </p:grpSp>
        </p:grpSp>
      </p:grpSp>
      <p:sp>
        <p:nvSpPr>
          <p:cNvPr id="74756" name="Text Box 64"/>
          <p:cNvSpPr txBox="1">
            <a:spLocks noChangeArrowheads="1"/>
          </p:cNvSpPr>
          <p:nvPr/>
        </p:nvSpPr>
        <p:spPr bwMode="auto">
          <a:xfrm>
            <a:off x="1111395" y="1670916"/>
            <a:ext cx="68405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sz="2800" dirty="0"/>
              <a:t>The young boy with the facial birthmark says that he has seen a “beastie” that </a:t>
            </a:r>
            <a:r>
              <a:rPr lang="en-US" sz="2800" dirty="0" smtClean="0"/>
              <a:t>looks </a:t>
            </a:r>
            <a:r>
              <a:rPr lang="en-US" sz="2800" dirty="0"/>
              <a:t>like what creature?  </a:t>
            </a:r>
          </a:p>
          <a:p>
            <a:r>
              <a:rPr lang="en-US" sz="2800" dirty="0" smtClean="0"/>
              <a:t>A) a </a:t>
            </a:r>
            <a:r>
              <a:rPr lang="en-US" sz="2800" dirty="0"/>
              <a:t>snake   				</a:t>
            </a:r>
            <a:endParaRPr lang="en-US" sz="2800" dirty="0" smtClean="0"/>
          </a:p>
          <a:p>
            <a:r>
              <a:rPr lang="en-US" sz="2800" dirty="0" smtClean="0"/>
              <a:t>B</a:t>
            </a:r>
            <a:r>
              <a:rPr lang="en-US" sz="2800" dirty="0"/>
              <a:t>) an ape  			</a:t>
            </a:r>
            <a:endParaRPr lang="en-US" sz="2800" dirty="0" smtClean="0"/>
          </a:p>
          <a:p>
            <a:r>
              <a:rPr lang="en-US" sz="2800" dirty="0" smtClean="0"/>
              <a:t>C</a:t>
            </a:r>
            <a:r>
              <a:rPr lang="en-US" sz="2800" dirty="0"/>
              <a:t>) a hog   	</a:t>
            </a:r>
          </a:p>
          <a:p>
            <a:r>
              <a:rPr lang="en-US" sz="2800" dirty="0"/>
              <a:t>D) a chameleon  			</a:t>
            </a:r>
            <a:endParaRPr lang="en-US" sz="2800" dirty="0" smtClean="0"/>
          </a:p>
          <a:p>
            <a:r>
              <a:rPr lang="en-US" sz="2800" dirty="0" smtClean="0"/>
              <a:t>E</a:t>
            </a:r>
            <a:r>
              <a:rPr lang="en-US" sz="2800" dirty="0"/>
              <a:t>) a </a:t>
            </a:r>
            <a:r>
              <a:rPr lang="en-US" sz="2800" dirty="0" smtClean="0"/>
              <a:t>squid</a:t>
            </a:r>
            <a:endParaRPr lang="en-US" sz="2800" dirty="0"/>
          </a:p>
          <a:p>
            <a:pPr eaLnBrk="1" hangingPunct="1"/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271463"/>
            <a:ext cx="3733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7 </a:t>
            </a:r>
            <a:r>
              <a:rPr lang="en-US" sz="1400" smtClean="0"/>
              <a:t>Cat. 5</a:t>
            </a:r>
            <a:r>
              <a:rPr lang="en-US" smtClean="0"/>
              <a:t> </a:t>
            </a:r>
          </a:p>
        </p:txBody>
      </p:sp>
      <p:sp>
        <p:nvSpPr>
          <p:cNvPr id="75779" name="Text Box 45"/>
          <p:cNvSpPr txBox="1">
            <a:spLocks noChangeArrowheads="1"/>
          </p:cNvSpPr>
          <p:nvPr/>
        </p:nvSpPr>
        <p:spPr bwMode="auto">
          <a:xfrm>
            <a:off x="1282700" y="3048000"/>
            <a:ext cx="66881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 b="1" dirty="0" smtClean="0">
                <a:latin typeface="Times New Roman" pitchFamily="18" charset="0"/>
              </a:rPr>
              <a:t>A. Snake</a:t>
            </a:r>
            <a:endParaRPr lang="en-US" sz="5000" b="1" dirty="0">
              <a:latin typeface="Times New Roman" pitchFamily="18" charset="0"/>
            </a:endParaRPr>
          </a:p>
        </p:txBody>
      </p:sp>
      <p:sp>
        <p:nvSpPr>
          <p:cNvPr id="75780" name="AutoShape 4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038" y="254000"/>
            <a:ext cx="4876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1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104492" name="Rectangle 44"/>
          <p:cNvSpPr>
            <a:spLocks noChangeArrowheads="1"/>
          </p:cNvSpPr>
          <p:nvPr/>
        </p:nvSpPr>
        <p:spPr bwMode="auto">
          <a:xfrm>
            <a:off x="1182688" y="2892425"/>
            <a:ext cx="64500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This is the symbol of order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20675"/>
            <a:ext cx="487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1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2047875" y="3502025"/>
            <a:ext cx="60039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5000">
                <a:latin typeface="Times New Roman" pitchFamily="18" charset="0"/>
              </a:rPr>
              <a:t> </a:t>
            </a:r>
            <a:endParaRPr lang="en-US" sz="50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500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5000">
              <a:latin typeface="Times New Roman" pitchFamily="18" charset="0"/>
            </a:endParaRPr>
          </a:p>
        </p:txBody>
      </p:sp>
      <p:sp>
        <p:nvSpPr>
          <p:cNvPr id="105510" name="Rectangle 38"/>
          <p:cNvSpPr>
            <a:spLocks noChangeArrowheads="1"/>
          </p:cNvSpPr>
          <p:nvPr/>
        </p:nvSpPr>
        <p:spPr bwMode="auto">
          <a:xfrm>
            <a:off x="1379538" y="3436938"/>
            <a:ext cx="64500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5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Conch</a:t>
            </a:r>
            <a:endParaRPr lang="en-US" sz="55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829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238" y="388938"/>
            <a:ext cx="4572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2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106560" name="Rectangle 64"/>
          <p:cNvSpPr>
            <a:spLocks noChangeArrowheads="1"/>
          </p:cNvSpPr>
          <p:nvPr/>
        </p:nvSpPr>
        <p:spPr bwMode="auto">
          <a:xfrm>
            <a:off x="427038" y="2217738"/>
            <a:ext cx="81740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This is the symbol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intelligence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47663"/>
            <a:ext cx="480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2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07559" name="Text Box 39"/>
          <p:cNvSpPr txBox="1">
            <a:spLocks noChangeArrowheads="1"/>
          </p:cNvSpPr>
          <p:nvPr/>
        </p:nvSpPr>
        <p:spPr bwMode="auto">
          <a:xfrm>
            <a:off x="1668463" y="3224213"/>
            <a:ext cx="6505575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glasses</a:t>
            </a:r>
            <a:endParaRPr lang="en-US" sz="5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5000" dirty="0">
              <a:latin typeface="Times New Roman" pitchFamily="18" charset="0"/>
            </a:endParaRPr>
          </a:p>
        </p:txBody>
      </p:sp>
      <p:sp>
        <p:nvSpPr>
          <p:cNvPr id="79877" name="AutoShape 4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4950" y="288925"/>
            <a:ext cx="4757738" cy="8302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Question 3 </a:t>
            </a:r>
            <a:r>
              <a:rPr lang="en-US" sz="1200" smtClean="0"/>
              <a:t>Cat. 6</a:t>
            </a:r>
            <a:r>
              <a:rPr lang="en-US" sz="4000" smtClean="0"/>
              <a:t> </a:t>
            </a:r>
          </a:p>
        </p:txBody>
      </p:sp>
      <p:sp>
        <p:nvSpPr>
          <p:cNvPr id="108632" name="Rectangle 88"/>
          <p:cNvSpPr>
            <a:spLocks noChangeArrowheads="1"/>
          </p:cNvSpPr>
          <p:nvPr/>
        </p:nvSpPr>
        <p:spPr bwMode="auto">
          <a:xfrm>
            <a:off x="345209" y="2945679"/>
            <a:ext cx="8435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This is the symbol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freedom from individualism and identity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863" y="287338"/>
            <a:ext cx="5503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3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81924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Text Box 42"/>
          <p:cNvSpPr txBox="1">
            <a:spLocks noChangeArrowheads="1"/>
          </p:cNvSpPr>
          <p:nvPr/>
        </p:nvSpPr>
        <p:spPr bwMode="auto">
          <a:xfrm>
            <a:off x="2008188" y="2900363"/>
            <a:ext cx="2077813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500" dirty="0" smtClean="0"/>
              <a:t>mask</a:t>
            </a:r>
            <a:endParaRPr lang="en-US" sz="5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163" y="304800"/>
            <a:ext cx="5353050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4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82948" name="Text Box 55"/>
          <p:cNvSpPr txBox="1">
            <a:spLocks noChangeArrowheads="1"/>
          </p:cNvSpPr>
          <p:nvPr/>
        </p:nvSpPr>
        <p:spPr bwMode="auto">
          <a:xfrm>
            <a:off x="692150" y="2838450"/>
            <a:ext cx="782637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This is the symbol of the basic evil in all of mankind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88938"/>
            <a:ext cx="4114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3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16387" name="AutoShape 106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1063"/>
          <p:cNvSpPr txBox="1">
            <a:spLocks noChangeArrowheads="1"/>
          </p:cNvSpPr>
          <p:nvPr/>
        </p:nvSpPr>
        <p:spPr bwMode="auto">
          <a:xfrm>
            <a:off x="857250" y="2719388"/>
            <a:ext cx="15760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/>
              <a:t>Piggy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263" y="388938"/>
            <a:ext cx="57737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4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83971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 Box 40"/>
          <p:cNvSpPr txBox="1">
            <a:spLocks noChangeArrowheads="1"/>
          </p:cNvSpPr>
          <p:nvPr/>
        </p:nvSpPr>
        <p:spPr bwMode="auto">
          <a:xfrm>
            <a:off x="1889125" y="2663825"/>
            <a:ext cx="589135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500" dirty="0" smtClean="0"/>
              <a:t>Lord of the Flies</a:t>
            </a:r>
            <a:endParaRPr lang="en-US" sz="5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725" y="304800"/>
            <a:ext cx="4659313" cy="8048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Question 5 </a:t>
            </a:r>
            <a:r>
              <a:rPr lang="en-US" sz="1200" smtClean="0"/>
              <a:t>Cat. 6</a:t>
            </a:r>
            <a:r>
              <a:rPr lang="en-US" sz="4000" smtClean="0"/>
              <a:t> </a:t>
            </a:r>
          </a:p>
        </p:txBody>
      </p:sp>
      <p:sp>
        <p:nvSpPr>
          <p:cNvPr id="112713" name="Text Box 73"/>
          <p:cNvSpPr txBox="1">
            <a:spLocks noChangeArrowheads="1"/>
          </p:cNvSpPr>
          <p:nvPr/>
        </p:nvSpPr>
        <p:spPr bwMode="auto">
          <a:xfrm>
            <a:off x="1406525" y="2655888"/>
            <a:ext cx="612457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This is the symbol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fear of the unknown 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95275"/>
            <a:ext cx="472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Answer 5 </a:t>
            </a:r>
            <a:r>
              <a:rPr lang="en-US" sz="1400" dirty="0" smtClean="0"/>
              <a:t>Cat. 6</a:t>
            </a:r>
            <a:r>
              <a:rPr lang="en-US" dirty="0" smtClean="0"/>
              <a:t> </a:t>
            </a:r>
          </a:p>
        </p:txBody>
      </p:sp>
      <p:sp>
        <p:nvSpPr>
          <p:cNvPr id="86019" name="AutoShape 3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4" name="Text Box 40"/>
          <p:cNvSpPr txBox="1">
            <a:spLocks noChangeArrowheads="1"/>
          </p:cNvSpPr>
          <p:nvPr/>
        </p:nvSpPr>
        <p:spPr bwMode="auto">
          <a:xfrm>
            <a:off x="1414463" y="2933700"/>
            <a:ext cx="3659976" cy="12157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5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beast</a:t>
            </a:r>
            <a:endParaRPr lang="en-US" sz="5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8" y="236538"/>
            <a:ext cx="43608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6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87044" name="Text Box 49"/>
          <p:cNvSpPr txBox="1">
            <a:spLocks noChangeArrowheads="1"/>
          </p:cNvSpPr>
          <p:nvPr/>
        </p:nvSpPr>
        <p:spPr bwMode="auto">
          <a:xfrm>
            <a:off x="588963" y="2058988"/>
            <a:ext cx="813117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This is the symbol of mankind ruining nature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3" y="236538"/>
            <a:ext cx="457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6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88067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Text Box 31"/>
          <p:cNvSpPr txBox="1">
            <a:spLocks noChangeArrowheads="1"/>
          </p:cNvSpPr>
          <p:nvPr/>
        </p:nvSpPr>
        <p:spPr bwMode="auto">
          <a:xfrm>
            <a:off x="771525" y="2464378"/>
            <a:ext cx="177644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 smtClean="0"/>
              <a:t>scar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338138"/>
            <a:ext cx="464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7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89092" name="Text Box 48"/>
          <p:cNvSpPr txBox="1">
            <a:spLocks noChangeArrowheads="1"/>
          </p:cNvSpPr>
          <p:nvPr/>
        </p:nvSpPr>
        <p:spPr bwMode="auto">
          <a:xfrm>
            <a:off x="1685925" y="1928813"/>
            <a:ext cx="6172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This is the symbol of hope</a:t>
            </a:r>
            <a:endParaRPr lang="en-US" sz="4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400" y="288925"/>
            <a:ext cx="462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Answer 7 </a:t>
            </a:r>
            <a:r>
              <a:rPr lang="en-US" sz="1400" smtClean="0"/>
              <a:t>Cat. 6</a:t>
            </a:r>
            <a:r>
              <a:rPr lang="en-US" smtClean="0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2000250" y="3182938"/>
            <a:ext cx="497205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fire</a:t>
            </a:r>
            <a:endParaRPr lang="en-US" sz="5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457200" indent="-4572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5000" dirty="0">
              <a:latin typeface="Times New Roman" pitchFamily="18" charset="0"/>
            </a:endParaRPr>
          </a:p>
        </p:txBody>
      </p:sp>
      <p:sp>
        <p:nvSpPr>
          <p:cNvPr id="90117" name="AutoShape 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a protagonist and a foil?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 1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Main character and character with opposing traits.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Answer 1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  <p:sp>
        <p:nvSpPr>
          <p:cNvPr id="92164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 smtClean="0"/>
              <a:t>What do the boys plan to do with Ralph at the end? Who comes up with this idea?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 2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63" y="252413"/>
            <a:ext cx="472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 4 </a:t>
            </a:r>
            <a:r>
              <a:rPr lang="en-US" sz="1400" smtClean="0"/>
              <a:t>Cat. 1</a:t>
            </a:r>
            <a:r>
              <a:rPr lang="en-US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7412" name="Text Box 1073"/>
          <p:cNvSpPr txBox="1">
            <a:spLocks noChangeArrowheads="1"/>
          </p:cNvSpPr>
          <p:nvPr/>
        </p:nvSpPr>
        <p:spPr bwMode="auto">
          <a:xfrm>
            <a:off x="852488" y="1958975"/>
            <a:ext cx="73136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dirty="0" smtClean="0">
                <a:latin typeface="Arial Black" pitchFamily="34" charset="0"/>
              </a:rPr>
              <a:t>This is the name of the twins.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 smtClean="0"/>
              <a:t>Stick sharpened on both ends. Roger.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Answer 2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  <p:sp>
        <p:nvSpPr>
          <p:cNvPr id="94212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foreshadowing and theme?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 3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Foreshadowing – hints to future. Theme – central idea.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Answer 3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  <p:sp>
        <p:nvSpPr>
          <p:cNvPr id="96260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lie does Jack tell after Piggy’s death?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 4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 smtClean="0"/>
              <a:t>“I meant to do that.”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Answer 4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  <p:sp>
        <p:nvSpPr>
          <p:cNvPr id="98308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are static and dynamic characters?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 5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Static – doesn’t change. Dynamic – does.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Answer 5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  <p:sp>
        <p:nvSpPr>
          <p:cNvPr id="100356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 smtClean="0"/>
              <a:t>Describe Roger’s, Jack’s, and Piggy’s reaction to Simon’s murder.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 6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 smtClean="0"/>
              <a:t>Answers will vary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Answer 6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  <p:sp>
        <p:nvSpPr>
          <p:cNvPr id="102404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8025" y="234950"/>
            <a:ext cx="582613" cy="5556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On the mountaintop after they had missed the ship, how does Ralph exert his power and how does Jack exert his?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 7 </a:t>
            </a:r>
            <a:r>
              <a:rPr lang="en-US" sz="1400" dirty="0" smtClean="0"/>
              <a:t>Cat. 7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|6.8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|5.4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|4.3|1.7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1.4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0">
        <a:dk1>
          <a:srgbClr val="666A5C"/>
        </a:dk1>
        <a:lt1>
          <a:srgbClr val="66CC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56AEDA"/>
        </a:accent4>
        <a:accent5>
          <a:srgbClr val="CADDDC"/>
        </a:accent5>
        <a:accent6>
          <a:srgbClr val="45473E"/>
        </a:accent6>
        <a:hlink>
          <a:srgbClr val="66CCFF"/>
        </a:hlink>
        <a:folHlink>
          <a:srgbClr val="0606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11">
        <a:dk1>
          <a:srgbClr val="0066FF"/>
        </a:dk1>
        <a:lt1>
          <a:srgbClr val="757868"/>
        </a:lt1>
        <a:dk2>
          <a:srgbClr val="C4C3AA"/>
        </a:dk2>
        <a:lt2>
          <a:srgbClr val="666A5C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0056DA"/>
        </a:accent4>
        <a:accent5>
          <a:srgbClr val="CADDDC"/>
        </a:accent5>
        <a:accent6>
          <a:srgbClr val="45473E"/>
        </a:accent6>
        <a:hlink>
          <a:srgbClr val="0066FF"/>
        </a:hlink>
        <a:folHlink>
          <a:srgbClr val="3E3E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2">
        <a:dk1>
          <a:srgbClr val="0066FF"/>
        </a:dk1>
        <a:lt1>
          <a:srgbClr val="757868"/>
        </a:lt1>
        <a:dk2>
          <a:srgbClr val="C4C3AA"/>
        </a:dk2>
        <a:lt2>
          <a:srgbClr val="666A5C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0056DA"/>
        </a:accent4>
        <a:accent5>
          <a:srgbClr val="CADDDC"/>
        </a:accent5>
        <a:accent6>
          <a:srgbClr val="45473E"/>
        </a:accent6>
        <a:hlink>
          <a:srgbClr val="9AD6D5"/>
        </a:hlink>
        <a:folHlink>
          <a:srgbClr val="38FE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3">
        <a:dk1>
          <a:srgbClr val="0066FF"/>
        </a:dk1>
        <a:lt1>
          <a:srgbClr val="757868"/>
        </a:lt1>
        <a:dk2>
          <a:srgbClr val="C4C3AA"/>
        </a:dk2>
        <a:lt2>
          <a:srgbClr val="666A5C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0056DA"/>
        </a:accent4>
        <a:accent5>
          <a:srgbClr val="CADDDC"/>
        </a:accent5>
        <a:accent6>
          <a:srgbClr val="45473E"/>
        </a:accent6>
        <a:hlink>
          <a:srgbClr val="9AD6D5"/>
        </a:hlink>
        <a:folHlink>
          <a:srgbClr val="93A3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4">
        <a:dk1>
          <a:srgbClr val="0066FF"/>
        </a:dk1>
        <a:lt1>
          <a:srgbClr val="757868"/>
        </a:lt1>
        <a:dk2>
          <a:srgbClr val="93A3A0"/>
        </a:dk2>
        <a:lt2>
          <a:srgbClr val="666A5C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0056DA"/>
        </a:accent4>
        <a:accent5>
          <a:srgbClr val="CADDDC"/>
        </a:accent5>
        <a:accent6>
          <a:srgbClr val="45473E"/>
        </a:accent6>
        <a:hlink>
          <a:srgbClr val="9AD6D5"/>
        </a:hlink>
        <a:folHlink>
          <a:srgbClr val="93A3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5">
        <a:dk1>
          <a:srgbClr val="666A5C"/>
        </a:dk1>
        <a:lt1>
          <a:srgbClr val="9AD6D5"/>
        </a:lt1>
        <a:dk2>
          <a:srgbClr val="757868"/>
        </a:dk2>
        <a:lt2>
          <a:srgbClr val="93A3A0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83B7B6"/>
        </a:accent4>
        <a:accent5>
          <a:srgbClr val="CADDDC"/>
        </a:accent5>
        <a:accent6>
          <a:srgbClr val="45473E"/>
        </a:accent6>
        <a:hlink>
          <a:srgbClr val="9AD6D5"/>
        </a:hlink>
        <a:folHlink>
          <a:srgbClr val="93A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72154</TotalTime>
  <Words>2735</Words>
  <Application>Microsoft Office PowerPoint</Application>
  <PresentationFormat>On-screen Show (4:3)</PresentationFormat>
  <Paragraphs>569</Paragraphs>
  <Slides>146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8" baseType="lpstr">
      <vt:lpstr>Shimmer</vt:lpstr>
      <vt:lpstr>Bitmap Image</vt:lpstr>
      <vt:lpstr>Slide 1</vt:lpstr>
      <vt:lpstr>Slide 2</vt:lpstr>
      <vt:lpstr>Question 1 Cat. 1 </vt:lpstr>
      <vt:lpstr>Answer 1 Cat. 1 </vt:lpstr>
      <vt:lpstr>Question 2 Cat. 1 </vt:lpstr>
      <vt:lpstr>Answer 2 Cat. 1 </vt:lpstr>
      <vt:lpstr>Question 3 Cat. 1 </vt:lpstr>
      <vt:lpstr>Answer 3 Cat. 1 </vt:lpstr>
      <vt:lpstr>Question 4 Cat. 1 </vt:lpstr>
      <vt:lpstr>Answer 4 Cat. 1 </vt:lpstr>
      <vt:lpstr>Question 5 Cat. 1 </vt:lpstr>
      <vt:lpstr>Answer 5 Cat. 1 </vt:lpstr>
      <vt:lpstr>Question 6 Cat. 1 </vt:lpstr>
      <vt:lpstr>Answer 6 Cat. 1 </vt:lpstr>
      <vt:lpstr>Question 7 Cat. 1 </vt:lpstr>
      <vt:lpstr>Answer 7 Cat. 1 </vt:lpstr>
      <vt:lpstr>Question 1 Cat. 2</vt:lpstr>
      <vt:lpstr>Answer 1 Cat. 2 </vt:lpstr>
      <vt:lpstr>Question 2 Cat. 2 </vt:lpstr>
      <vt:lpstr>Answer 2 Cat. 2</vt:lpstr>
      <vt:lpstr>Question 3 Cat. 2 </vt:lpstr>
      <vt:lpstr>Answer 3 Cat. 2 </vt:lpstr>
      <vt:lpstr>Question 4 Cat. 2 </vt:lpstr>
      <vt:lpstr>Answer 4 Cat. 2 </vt:lpstr>
      <vt:lpstr>Question 5 Cat. 2 </vt:lpstr>
      <vt:lpstr>Answer 5 Cat. 2 </vt:lpstr>
      <vt:lpstr>Question 6 Cat. 2 </vt:lpstr>
      <vt:lpstr>Answer 6 Cat. 2 </vt:lpstr>
      <vt:lpstr>Question 7 Cat. 2 </vt:lpstr>
      <vt:lpstr>Answer 7 Cat. 2 </vt:lpstr>
      <vt:lpstr>Question 1 Cat. 3 </vt:lpstr>
      <vt:lpstr>Answer 1 Cat. 3 </vt:lpstr>
      <vt:lpstr>Question 2 Cat. 3</vt:lpstr>
      <vt:lpstr>Answer 2 Cat. 3 </vt:lpstr>
      <vt:lpstr>Question 3 Cat. 3</vt:lpstr>
      <vt:lpstr>Answer 3 Cat. 3 </vt:lpstr>
      <vt:lpstr>Question 4 Cat. 3 </vt:lpstr>
      <vt:lpstr>Answer 4 Cat. 3 </vt:lpstr>
      <vt:lpstr>Question 5 Cat. 3 </vt:lpstr>
      <vt:lpstr>Answer 5 Cat. 3 </vt:lpstr>
      <vt:lpstr>Question 6 Cat. 3 </vt:lpstr>
      <vt:lpstr>Answer 6 Cat. 3 </vt:lpstr>
      <vt:lpstr>Question 7 Cat. 3 </vt:lpstr>
      <vt:lpstr>Answer 7 Cat. 3 </vt:lpstr>
      <vt:lpstr>Question 1 Cat. 4 </vt:lpstr>
      <vt:lpstr>Answer 1 Cat. 4</vt:lpstr>
      <vt:lpstr>Question 2 Cat. 4 </vt:lpstr>
      <vt:lpstr>Answer 2 Cat. 4 </vt:lpstr>
      <vt:lpstr>Question 3 Cat. 4 </vt:lpstr>
      <vt:lpstr>Answer 3 Cat. 4 </vt:lpstr>
      <vt:lpstr>Question 4 Cat. 4 </vt:lpstr>
      <vt:lpstr>Answer 4 Cat. 4</vt:lpstr>
      <vt:lpstr>Question 5 Cat. 4 </vt:lpstr>
      <vt:lpstr>Answer 5 Cat. 4 </vt:lpstr>
      <vt:lpstr>Question 6 Cat. 4 </vt:lpstr>
      <vt:lpstr>Answer 6 Cat. 4 </vt:lpstr>
      <vt:lpstr>Question 7 Cat. 4 </vt:lpstr>
      <vt:lpstr>Answer 7 Cat. 4 </vt:lpstr>
      <vt:lpstr>Question 1 Cat. 5 </vt:lpstr>
      <vt:lpstr>Answer 1 Cat. 5 </vt:lpstr>
      <vt:lpstr>Question 2 Cat. 5 </vt:lpstr>
      <vt:lpstr>Answer 2 Cat. 5 </vt:lpstr>
      <vt:lpstr>Question 3 Cat. 5 </vt:lpstr>
      <vt:lpstr>Answer 3 Cat. 5 </vt:lpstr>
      <vt:lpstr>Question 4 Cat. 5 </vt:lpstr>
      <vt:lpstr>Answer 4 Cat. 5 </vt:lpstr>
      <vt:lpstr>Question 5 Cat. 5 </vt:lpstr>
      <vt:lpstr>Answer 5 Cat. 5 </vt:lpstr>
      <vt:lpstr>Question 6 Cat. 5 </vt:lpstr>
      <vt:lpstr>Answer 6 Cat. 5 </vt:lpstr>
      <vt:lpstr>Question 7 Cat. 5 </vt:lpstr>
      <vt:lpstr>Answer 7 Cat. 5 </vt:lpstr>
      <vt:lpstr>Question 1 Cat. 6 </vt:lpstr>
      <vt:lpstr>Answer 1 Cat. 6 </vt:lpstr>
      <vt:lpstr>Question 2 Cat. 6 </vt:lpstr>
      <vt:lpstr>Answer 2 Cat. 6 </vt:lpstr>
      <vt:lpstr>Question 3 Cat. 6 </vt:lpstr>
      <vt:lpstr>Answer 3 Cat. 6 </vt:lpstr>
      <vt:lpstr>Question 4 Cat. 6 </vt:lpstr>
      <vt:lpstr>Answer 4 Cat. 6 </vt:lpstr>
      <vt:lpstr>Question 5 Cat. 6 </vt:lpstr>
      <vt:lpstr>Answer 5 Cat. 6 </vt:lpstr>
      <vt:lpstr>Question 6 Cat. 6 </vt:lpstr>
      <vt:lpstr>Answer 6 Cat. 6 </vt:lpstr>
      <vt:lpstr>Question 7 Cat. 6 </vt:lpstr>
      <vt:lpstr>Answer 7 Cat. 6 </vt:lpstr>
      <vt:lpstr>Question 1 Cat. 7 </vt:lpstr>
      <vt:lpstr>Answer 1 Cat. 7 </vt:lpstr>
      <vt:lpstr>Question 2 Cat. 7 </vt:lpstr>
      <vt:lpstr>Answer 2 Cat. 7 </vt:lpstr>
      <vt:lpstr>Question 3 Cat. 7 </vt:lpstr>
      <vt:lpstr>Answer 3 Cat. 7 </vt:lpstr>
      <vt:lpstr>Question 4 Cat. 7 </vt:lpstr>
      <vt:lpstr>Answer 4 Cat. 7 </vt:lpstr>
      <vt:lpstr>Question 5 Cat. 7 </vt:lpstr>
      <vt:lpstr>Answer 5 Cat. 7 </vt:lpstr>
      <vt:lpstr>Question 6 Cat. 7 </vt:lpstr>
      <vt:lpstr>Answer 6 Cat. 7 </vt:lpstr>
      <vt:lpstr>Question 7 Cat. 7 </vt:lpstr>
      <vt:lpstr>Answer 7 Cat. 7 </vt:lpstr>
      <vt:lpstr>30 Years Ago Cat. 1 </vt:lpstr>
      <vt:lpstr>Guitar Hero cat 2 </vt:lpstr>
      <vt:lpstr>Famous Quotes Cat. 3 </vt:lpstr>
      <vt:lpstr>Movie Posters Cat. 4 </vt:lpstr>
      <vt:lpstr>Literary Characters Cat. 5 </vt:lpstr>
      <vt:lpstr>Science Experiment Cat. 6 </vt:lpstr>
      <vt:lpstr>In the News Cat. 7 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Choose a Category</vt:lpstr>
      <vt:lpstr>Slide 117</vt:lpstr>
      <vt:lpstr>One Hitters </vt:lpstr>
      <vt:lpstr>Slide 119</vt:lpstr>
      <vt:lpstr>Show Your Colors</vt:lpstr>
      <vt:lpstr>Slide 121</vt:lpstr>
      <vt:lpstr>Older Than Dirt</vt:lpstr>
      <vt:lpstr>Slide 123</vt:lpstr>
      <vt:lpstr>Rock Lyrics</vt:lpstr>
      <vt:lpstr>Slide 125</vt:lpstr>
      <vt:lpstr>Sat. Morning Cartoons</vt:lpstr>
      <vt:lpstr>Slide 127</vt:lpstr>
      <vt:lpstr>Slide 128</vt:lpstr>
      <vt:lpstr>Question 4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Categories</dc:title>
  <dc:creator>Customer #101</dc:creator>
  <cp:lastModifiedBy>MIS</cp:lastModifiedBy>
  <cp:revision>857</cp:revision>
  <cp:lastPrinted>1601-01-01T00:00:00Z</cp:lastPrinted>
  <dcterms:created xsi:type="dcterms:W3CDTF">2006-11-24T15:38:07Z</dcterms:created>
  <dcterms:modified xsi:type="dcterms:W3CDTF">2013-05-21T15:09:44Z</dcterms:modified>
</cp:coreProperties>
</file>